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254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SF Data: https://datasf.gitbook.io/datasf-dataset-explainers/sfpd-incident-report-2018-to-present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Data is added to open data once incident reports have been reviewed and approved by a supervising Sergeant or Lieutenant. Incident reports may be removed from the dataset if in compliance with court orders to seal records or for administrative purposes such as active internal affair investigations and/or criminal investigations.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Hall of Justice Removed (Boardman Place)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A little overwhelming; maybe by category or over time?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2387600" y="2298700"/>
            <a:ext cx="19621500" cy="4648200"/>
          </a:xfrm>
          <a:prstGeom prst="rect">
            <a:avLst/>
          </a:prstGeom>
        </p:spPr>
        <p:txBody>
          <a:bodyPr anchor="b"/>
          <a:lstStyle/>
          <a:p>
            <a:pPr/>
            <a:r>
              <a:t>Title Text</a:t>
            </a:r>
          </a:p>
        </p:txBody>
      </p:sp>
      <p:sp>
        <p:nvSpPr>
          <p:cNvPr id="12" name="Body Level One…"/>
          <p:cNvSpPr txBox="1"/>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685800"/>
          </a:xfrm>
          <a:prstGeom prst="rect">
            <a:avLst/>
          </a:prstGeom>
        </p:spPr>
        <p:txBody>
          <a:bodyPr anchor="t">
            <a:spAutoFit/>
          </a:bodyPr>
          <a:lstStyle>
            <a:lvl1pPr marL="0" indent="0" algn="ctr">
              <a:spcBef>
                <a:spcPts val="0"/>
              </a:spcBef>
              <a:buSzTx/>
              <a:buNone/>
              <a:defRPr b="1" sz="3800">
                <a:latin typeface="Helvetica"/>
                <a:ea typeface="Helvetica"/>
                <a:cs typeface="Helvetica"/>
                <a:sym typeface="Helvetica"/>
              </a:defRPr>
            </a:lvl1pPr>
          </a:lstStyle>
          <a:p>
            <a:pPr/>
            <a:r>
              <a:t>–Johnny Appleseed</a:t>
            </a:r>
          </a:p>
        </p:txBody>
      </p:sp>
      <p:sp>
        <p:nvSpPr>
          <p:cNvPr id="94" name="“Type a quote here.”"/>
          <p:cNvSpPr txBox="1"/>
          <p:nvPr>
            <p:ph type="body" sz="quarter" idx="22"/>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pPr/>
            <a:r>
              <a:t>“Type a quote here.”</a:t>
            </a:r>
          </a:p>
        </p:txBody>
      </p:sp>
      <p:sp>
        <p:nvSpPr>
          <p:cNvPr id="95"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Panoramic photo of two canoeists on a wide river with snowy mountains in the background"/>
          <p:cNvSpPr/>
          <p:nvPr>
            <p:ph type="pic" idx="21"/>
          </p:nvPr>
        </p:nvSpPr>
        <p:spPr>
          <a:xfrm>
            <a:off x="-47625" y="-2540000"/>
            <a:ext cx="24479250" cy="163195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Panoramic photo of two canoeists on a wide river with snowy mountains in the background"/>
          <p:cNvSpPr/>
          <p:nvPr>
            <p:ph type="pic" idx="21"/>
          </p:nvPr>
        </p:nvSpPr>
        <p:spPr>
          <a:xfrm>
            <a:off x="2752725" y="-2489200"/>
            <a:ext cx="18840450" cy="12560300"/>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448800"/>
            <a:ext cx="19621500" cy="2006600"/>
          </a:xfrm>
          <a:prstGeom prst="rect">
            <a:avLst/>
          </a:prstGeom>
        </p:spPr>
        <p:txBody>
          <a:bodyPr anchor="b"/>
          <a:lstStyle/>
          <a:p>
            <a:pPr/>
            <a:r>
              <a:t>Title Text</a:t>
            </a:r>
          </a:p>
        </p:txBody>
      </p:sp>
      <p:sp>
        <p:nvSpPr>
          <p:cNvPr id="22" name="Body Level One…"/>
          <p:cNvSpPr txBox="1"/>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2387600" y="4533900"/>
            <a:ext cx="196215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Red boat moored by a dock in a river with trees along the shoreline and a cloudy blue sky in the background"/>
          <p:cNvSpPr/>
          <p:nvPr>
            <p:ph type="pic" idx="21"/>
          </p:nvPr>
        </p:nvSpPr>
        <p:spPr>
          <a:xfrm>
            <a:off x="12407900" y="-2159000"/>
            <a:ext cx="10337800" cy="15506702"/>
          </a:xfrm>
          <a:prstGeom prst="rect">
            <a:avLst/>
          </a:prstGeom>
        </p:spPr>
        <p:txBody>
          <a:bodyPr lIns="91439" tIns="45719" rIns="91439" bIns="45719" anchor="t">
            <a:noAutofit/>
          </a:bodyPr>
          <a:lstStyle/>
          <a:p>
            <a:pPr/>
          </a:p>
        </p:txBody>
      </p:sp>
      <p:sp>
        <p:nvSpPr>
          <p:cNvPr id="39" name="Title Text"/>
          <p:cNvSpPr txBox="1"/>
          <p:nvPr>
            <p:ph type="title"/>
          </p:nvPr>
        </p:nvSpPr>
        <p:spPr>
          <a:xfrm>
            <a:off x="1790700" y="1066800"/>
            <a:ext cx="10007600" cy="56261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Red boat moored by a dock in a river with trees along the shoreline and a cloudy blue sky in the background"/>
          <p:cNvSpPr/>
          <p:nvPr>
            <p:ph type="pic" idx="21"/>
          </p:nvPr>
        </p:nvSpPr>
        <p:spPr>
          <a:xfrm>
            <a:off x="12496800" y="-1485900"/>
            <a:ext cx="10193867" cy="152908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790700" y="1790700"/>
            <a:ext cx="208153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Child looking through binoculars at a snowy mountain landscape"/>
          <p:cNvSpPr/>
          <p:nvPr>
            <p:ph type="pic" sz="half" idx="21"/>
          </p:nvPr>
        </p:nvSpPr>
        <p:spPr>
          <a:xfrm>
            <a:off x="12344400" y="7112000"/>
            <a:ext cx="10439400" cy="6959601"/>
          </a:xfrm>
          <a:prstGeom prst="rect">
            <a:avLst/>
          </a:prstGeom>
        </p:spPr>
        <p:txBody>
          <a:bodyPr lIns="91439" tIns="45719" rIns="91439" bIns="45719" anchor="t">
            <a:noAutofit/>
          </a:bodyPr>
          <a:lstStyle/>
          <a:p>
            <a:pPr/>
          </a:p>
        </p:txBody>
      </p:sp>
      <p:sp>
        <p:nvSpPr>
          <p:cNvPr id="84" name="Small rocky island covered with grass and surrounded by ocean with blue sky in the background"/>
          <p:cNvSpPr/>
          <p:nvPr>
            <p:ph type="pic" sz="half" idx="22"/>
          </p:nvPr>
        </p:nvSpPr>
        <p:spPr>
          <a:xfrm>
            <a:off x="12407900" y="190500"/>
            <a:ext cx="10363200" cy="6908800"/>
          </a:xfrm>
          <a:prstGeom prst="rect">
            <a:avLst/>
          </a:prstGeom>
        </p:spPr>
        <p:txBody>
          <a:bodyPr lIns="91439" tIns="45719" rIns="91439" bIns="45719" anchor="t">
            <a:noAutofit/>
          </a:bodyPr>
          <a:lstStyle/>
          <a:p>
            <a:pPr/>
          </a:p>
        </p:txBody>
      </p:sp>
      <p:sp>
        <p:nvSpPr>
          <p:cNvPr id="85" name="Red boat moored by a dock in a river with trees along the shoreline and a cloudy blue sky in the background"/>
          <p:cNvSpPr/>
          <p:nvPr>
            <p:ph type="pic" idx="23"/>
          </p:nvPr>
        </p:nvSpPr>
        <p:spPr>
          <a:xfrm>
            <a:off x="1583266" y="-1879600"/>
            <a:ext cx="10414001" cy="156210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tif"/><Relationship Id="rId5"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hueOff val="243286"/>
                <a:satOff val="19694"/>
                <a:lumOff val="-13389"/>
              </a:schemeClr>
            </a:gs>
            <a:gs pos="100000">
              <a:schemeClr val="accent5"/>
            </a:gs>
          </a:gsLst>
          <a:lin ang="5400000" scaled="0"/>
        </a:gradFill>
      </p:bgPr>
    </p:bg>
    <p:spTree>
      <p:nvGrpSpPr>
        <p:cNvPr id="1" name=""/>
        <p:cNvGrpSpPr/>
        <p:nvPr/>
      </p:nvGrpSpPr>
      <p:grpSpPr>
        <a:xfrm>
          <a:off x="0" y="0"/>
          <a:ext cx="0" cy="0"/>
          <a:chOff x="0" y="0"/>
          <a:chExt cx="0" cy="0"/>
        </a:xfrm>
      </p:grpSpPr>
      <p:sp>
        <p:nvSpPr>
          <p:cNvPr id="119" name="San Francisco"/>
          <p:cNvSpPr txBox="1"/>
          <p:nvPr>
            <p:ph type="ctrTitle"/>
          </p:nvPr>
        </p:nvSpPr>
        <p:spPr>
          <a:prstGeom prst="rect">
            <a:avLst/>
          </a:prstGeom>
        </p:spPr>
        <p:txBody>
          <a:bodyPr/>
          <a:lstStyle/>
          <a:p>
            <a:pPr/>
            <a:r>
              <a:t>San Francisco</a:t>
            </a:r>
          </a:p>
        </p:txBody>
      </p:sp>
      <p:sp>
        <p:nvSpPr>
          <p:cNvPr id="120" name="Crime"/>
          <p:cNvSpPr txBox="1"/>
          <p:nvPr>
            <p:ph type="subTitle" sz="quarter" idx="1"/>
          </p:nvPr>
        </p:nvSpPr>
        <p:spPr>
          <a:prstGeom prst="rect">
            <a:avLst/>
          </a:prstGeom>
        </p:spPr>
        <p:txBody>
          <a:bodyPr/>
          <a:lstStyle/>
          <a:p>
            <a:pPr/>
            <a:r>
              <a:t>Crime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 name="Image" descr="Image"/>
          <p:cNvPicPr>
            <a:picLocks noChangeAspect="1"/>
          </p:cNvPicPr>
          <p:nvPr/>
        </p:nvPicPr>
        <p:blipFill>
          <a:blip r:embed="rId2">
            <a:extLst/>
          </a:blip>
          <a:stretch>
            <a:fillRect/>
          </a:stretch>
        </p:blipFill>
        <p:spPr>
          <a:xfrm>
            <a:off x="3022600" y="1778000"/>
            <a:ext cx="18338800" cy="1016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extLst/>
          </a:blip>
          <a:stretch>
            <a:fillRect/>
          </a:stretch>
        </p:blipFill>
        <p:spPr>
          <a:xfrm>
            <a:off x="2159000" y="1778000"/>
            <a:ext cx="20066000" cy="10160000"/>
          </a:xfrm>
          <a:prstGeom prst="rect">
            <a:avLst/>
          </a:prstGeom>
          <a:ln w="12700">
            <a:miter lim="400000"/>
          </a:ln>
        </p:spPr>
      </p:pic>
      <p:sp>
        <p:nvSpPr>
          <p:cNvPr id="171" name="70 Subcategorie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70 Subcategories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nvPicPr>
        <p:blipFill>
          <a:blip r:embed="rId2">
            <a:extLst/>
          </a:blip>
          <a:stretch>
            <a:fillRect/>
          </a:stretch>
        </p:blipFill>
        <p:spPr>
          <a:xfrm>
            <a:off x="2914650" y="1778000"/>
            <a:ext cx="18554700" cy="10160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Image" descr="Image"/>
          <p:cNvPicPr>
            <a:picLocks noChangeAspect="1"/>
          </p:cNvPicPr>
          <p:nvPr/>
        </p:nvPicPr>
        <p:blipFill>
          <a:blip r:embed="rId2">
            <a:extLst/>
          </a:blip>
          <a:stretch>
            <a:fillRect/>
          </a:stretch>
        </p:blipFill>
        <p:spPr>
          <a:xfrm>
            <a:off x="539750" y="1778000"/>
            <a:ext cx="23304500" cy="10160000"/>
          </a:xfrm>
          <a:prstGeom prst="rect">
            <a:avLst/>
          </a:prstGeom>
          <a:ln w="12700">
            <a:miter lim="400000"/>
          </a:ln>
        </p:spPr>
      </p:pic>
      <p:sp>
        <p:nvSpPr>
          <p:cNvPr id="176" name="1012 Descriptions (incident code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1012 Descriptions (incident codes)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descr="Image"/>
          <p:cNvPicPr>
            <a:picLocks noChangeAspect="1"/>
          </p:cNvPicPr>
          <p:nvPr/>
        </p:nvPicPr>
        <p:blipFill>
          <a:blip r:embed="rId2">
            <a:extLst/>
          </a:blip>
          <a:stretch>
            <a:fillRect/>
          </a:stretch>
        </p:blipFill>
        <p:spPr>
          <a:xfrm>
            <a:off x="2120900" y="1778000"/>
            <a:ext cx="20142200" cy="10160000"/>
          </a:xfrm>
          <a:prstGeom prst="rect">
            <a:avLst/>
          </a:prstGeom>
          <a:ln w="12700">
            <a:miter lim="400000"/>
          </a:ln>
        </p:spPr>
      </p:pic>
      <p:sp>
        <p:nvSpPr>
          <p:cNvPr id="179" name="Key take-away, don’t leave valuables in your car when in SF"/>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Key take-away, don’t leave valuables in your car when in SF</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2018 to Present (202211)"/>
          <p:cNvSpPr txBox="1"/>
          <p:nvPr>
            <p:ph type="body" idx="1"/>
          </p:nvPr>
        </p:nvSpPr>
        <p:spPr>
          <a:xfrm>
            <a:off x="1790700" y="3937000"/>
            <a:ext cx="20815300" cy="8839200"/>
          </a:xfrm>
          <a:prstGeom prst="rect">
            <a:avLst/>
          </a:prstGeom>
        </p:spPr>
        <p:txBody>
          <a:bodyPr anchor="b"/>
          <a:lstStyle>
            <a:lvl1pPr marL="0" indent="0">
              <a:buSzTx/>
              <a:buNone/>
            </a:lvl1pPr>
          </a:lstStyle>
          <a:p>
            <a:pPr/>
            <a:r>
              <a:t>2018 to Present (202211)</a:t>
            </a:r>
          </a:p>
        </p:txBody>
      </p:sp>
      <p:pic>
        <p:nvPicPr>
          <p:cNvPr id="182" name="Image" descr="Image"/>
          <p:cNvPicPr>
            <a:picLocks noChangeAspect="1"/>
          </p:cNvPicPr>
          <p:nvPr/>
        </p:nvPicPr>
        <p:blipFill>
          <a:blip r:embed="rId2">
            <a:extLst/>
          </a:blip>
          <a:stretch>
            <a:fillRect/>
          </a:stretch>
        </p:blipFill>
        <p:spPr>
          <a:xfrm>
            <a:off x="0" y="2993924"/>
            <a:ext cx="24384000" cy="8702776"/>
          </a:xfrm>
          <a:prstGeom prst="rect">
            <a:avLst/>
          </a:prstGeom>
          <a:ln w="12700">
            <a:miter lim="400000"/>
          </a:ln>
        </p:spPr>
      </p:pic>
      <p:sp>
        <p:nvSpPr>
          <p:cNvPr id="183" name="When is crime?"/>
          <p:cNvSpPr txBox="1"/>
          <p:nvPr>
            <p:ph type="title"/>
          </p:nvPr>
        </p:nvSpPr>
        <p:spPr>
          <a:prstGeom prst="rect">
            <a:avLst/>
          </a:prstGeom>
        </p:spPr>
        <p:txBody>
          <a:bodyPr/>
          <a:lstStyle/>
          <a:p>
            <a:pPr/>
            <a:r>
              <a:t>When is crime?</a:t>
            </a:r>
          </a:p>
        </p:txBody>
      </p:sp>
      <p:sp>
        <p:nvSpPr>
          <p:cNvPr id="184" name="2022-06-26"/>
          <p:cNvSpPr txBox="1"/>
          <p:nvPr/>
        </p:nvSpPr>
        <p:spPr>
          <a:xfrm>
            <a:off x="19552878" y="3257145"/>
            <a:ext cx="186789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000000"/>
                </a:solidFill>
              </a:defRPr>
            </a:lvl1pPr>
          </a:lstStyle>
          <a:p>
            <a:pPr/>
            <a:r>
              <a:t>2022-06-26</a:t>
            </a:r>
          </a:p>
        </p:txBody>
      </p:sp>
      <p:sp>
        <p:nvSpPr>
          <p:cNvPr id="185" name="2022-08-13"/>
          <p:cNvSpPr txBox="1"/>
          <p:nvPr/>
        </p:nvSpPr>
        <p:spPr>
          <a:xfrm>
            <a:off x="20098978" y="10432645"/>
            <a:ext cx="186789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000000"/>
                </a:solidFill>
              </a:defRPr>
            </a:lvl1pPr>
          </a:lstStyle>
          <a:p>
            <a:pPr/>
            <a:r>
              <a:t>2022-08-13</a:t>
            </a:r>
          </a:p>
        </p:txBody>
      </p:sp>
      <p:sp>
        <p:nvSpPr>
          <p:cNvPr id="186" name="2020-03-17"/>
          <p:cNvSpPr txBox="1"/>
          <p:nvPr/>
        </p:nvSpPr>
        <p:spPr>
          <a:xfrm>
            <a:off x="9649587" y="10419945"/>
            <a:ext cx="1867892"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000000"/>
                </a:solidFill>
              </a:defRPr>
            </a:lvl1pPr>
          </a:lstStyle>
          <a:p>
            <a:pPr/>
            <a:r>
              <a:t>2020-03-17</a:t>
            </a:r>
          </a:p>
        </p:txBody>
      </p:sp>
      <p:sp>
        <p:nvSpPr>
          <p:cNvPr id="187" name="SF Pride Parade"/>
          <p:cNvSpPr txBox="1"/>
          <p:nvPr/>
        </p:nvSpPr>
        <p:spPr>
          <a:xfrm>
            <a:off x="21560212" y="3257145"/>
            <a:ext cx="2610270"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solidFill>
                  <a:srgbClr val="000000"/>
                </a:solidFill>
              </a:defRPr>
            </a:lvl1pPr>
          </a:lstStyle>
          <a:p>
            <a:pPr/>
            <a:r>
              <a:t>SF Pride Parade</a:t>
            </a:r>
          </a:p>
        </p:txBody>
      </p:sp>
      <p:sp>
        <p:nvSpPr>
          <p:cNvPr id="188" name="COVID Lockdown"/>
          <p:cNvSpPr txBox="1"/>
          <p:nvPr/>
        </p:nvSpPr>
        <p:spPr>
          <a:xfrm>
            <a:off x="11649874" y="10419945"/>
            <a:ext cx="2858187"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solidFill>
                  <a:srgbClr val="000000"/>
                </a:solidFill>
              </a:defRPr>
            </a:lvl1pPr>
          </a:lstStyle>
          <a:p>
            <a:pPr/>
            <a:r>
              <a:t>COVID Lockdown</a:t>
            </a:r>
          </a:p>
        </p:txBody>
      </p:sp>
      <p:sp>
        <p:nvSpPr>
          <p:cNvPr id="189" name="???"/>
          <p:cNvSpPr txBox="1"/>
          <p:nvPr/>
        </p:nvSpPr>
        <p:spPr>
          <a:xfrm>
            <a:off x="22128078" y="10419945"/>
            <a:ext cx="62865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solidFill>
                  <a:srgbClr val="000000"/>
                </a:solidFill>
              </a:defRPr>
            </a:lvl1pPr>
          </a:lstStyle>
          <a:p>
            <a:pP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Format: YYYY-MM-DD HH:MM:SS"/>
          <p:cNvSpPr txBox="1"/>
          <p:nvPr/>
        </p:nvSpPr>
        <p:spPr>
          <a:xfrm>
            <a:off x="226535" y="110462"/>
            <a:ext cx="6149983"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900"/>
              </a:spcBef>
              <a:defRPr>
                <a:solidFill>
                  <a:srgbClr val="DCDEE0"/>
                </a:solidFill>
              </a:defRPr>
            </a:pPr>
            <a:r>
              <a:rPr b="1" sz="3700">
                <a:solidFill>
                  <a:srgbClr val="FFFFFF"/>
                </a:solidFill>
                <a:latin typeface="Helvetica"/>
                <a:ea typeface="Helvetica"/>
                <a:cs typeface="Helvetica"/>
                <a:sym typeface="Helvetica"/>
              </a:rPr>
              <a:t>Format:</a:t>
            </a:r>
            <a:r>
              <a:t> </a:t>
            </a:r>
            <a:r>
              <a:rPr b="1" sz="3300">
                <a:solidFill>
                  <a:srgbClr val="FFFFFF"/>
                </a:solidFill>
                <a:latin typeface="Helvetica"/>
                <a:ea typeface="Helvetica"/>
                <a:cs typeface="Helvetica"/>
                <a:sym typeface="Helvetica"/>
              </a:rPr>
              <a:t>YYYY-MM-DD</a:t>
            </a:r>
            <a:r>
              <a:t> </a:t>
            </a:r>
            <a:r>
              <a:rPr sz="2000"/>
              <a:t>HH:MM:SS</a:t>
            </a:r>
          </a:p>
        </p:txBody>
      </p:sp>
      <p:sp>
        <p:nvSpPr>
          <p:cNvPr id="192" name="Seasonality?…"/>
          <p:cNvSpPr txBox="1"/>
          <p:nvPr>
            <p:ph type="body" idx="1"/>
          </p:nvPr>
        </p:nvSpPr>
        <p:spPr>
          <a:xfrm>
            <a:off x="1790700" y="5588000"/>
            <a:ext cx="20815300" cy="8135006"/>
          </a:xfrm>
          <a:prstGeom prst="rect">
            <a:avLst/>
          </a:prstGeom>
        </p:spPr>
        <p:txBody>
          <a:bodyPr anchor="b"/>
          <a:lstStyle/>
          <a:p>
            <a:pPr marL="0" indent="0">
              <a:spcBef>
                <a:spcPts val="0"/>
              </a:spcBef>
              <a:buSzTx/>
              <a:buNone/>
            </a:pPr>
            <a:r>
              <a:t>Seasonality?</a:t>
            </a:r>
          </a:p>
          <a:p>
            <a:pPr marL="0" indent="0">
              <a:spcBef>
                <a:spcPts val="0"/>
              </a:spcBef>
              <a:buSzTx/>
              <a:buNone/>
              <a:defRPr sz="2800"/>
            </a:pPr>
            <a:r>
              <a:t>Using daily totals for a Time Series Additive Decomposition is rather noisy and doesn’t provide many insights</a:t>
            </a:r>
          </a:p>
        </p:txBody>
      </p:sp>
      <p:pic>
        <p:nvPicPr>
          <p:cNvPr id="193" name="Image" descr="Image"/>
          <p:cNvPicPr>
            <a:picLocks noChangeAspect="1"/>
          </p:cNvPicPr>
          <p:nvPr/>
        </p:nvPicPr>
        <p:blipFill>
          <a:blip r:embed="rId2">
            <a:extLst/>
          </a:blip>
          <a:stretch>
            <a:fillRect/>
          </a:stretch>
        </p:blipFill>
        <p:spPr>
          <a:xfrm>
            <a:off x="2082800" y="1212850"/>
            <a:ext cx="20218400" cy="112903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Format: YYYY-MM-DD HH:MM:SS"/>
          <p:cNvSpPr txBox="1"/>
          <p:nvPr/>
        </p:nvSpPr>
        <p:spPr>
          <a:xfrm>
            <a:off x="207618" y="162326"/>
            <a:ext cx="5911438"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5900"/>
              </a:spcBef>
              <a:defRPr>
                <a:solidFill>
                  <a:srgbClr val="DCDEE0"/>
                </a:solidFill>
              </a:defRPr>
            </a:pPr>
            <a:r>
              <a:rPr b="1" sz="3700">
                <a:solidFill>
                  <a:srgbClr val="FFFFFF"/>
                </a:solidFill>
                <a:latin typeface="Helvetica"/>
                <a:ea typeface="Helvetica"/>
                <a:cs typeface="Helvetica"/>
                <a:sym typeface="Helvetica"/>
              </a:rPr>
              <a:t>Format:</a:t>
            </a:r>
            <a:r>
              <a:t> </a:t>
            </a:r>
            <a:r>
              <a:rPr b="1" sz="3300">
                <a:solidFill>
                  <a:srgbClr val="FFFFFF"/>
                </a:solidFill>
                <a:latin typeface="Helvetica"/>
                <a:ea typeface="Helvetica"/>
                <a:cs typeface="Helvetica"/>
                <a:sym typeface="Helvetica"/>
              </a:rPr>
              <a:t>YYYY-MM-</a:t>
            </a:r>
            <a:r>
              <a:rPr sz="2000"/>
              <a:t>DD</a:t>
            </a:r>
            <a:r>
              <a:t> </a:t>
            </a:r>
            <a:r>
              <a:rPr sz="2000"/>
              <a:t>HH:MM:SS</a:t>
            </a:r>
          </a:p>
        </p:txBody>
      </p:sp>
      <p:sp>
        <p:nvSpPr>
          <p:cNvPr id="196" name="Seasonality…"/>
          <p:cNvSpPr txBox="1"/>
          <p:nvPr>
            <p:ph type="body" idx="1"/>
          </p:nvPr>
        </p:nvSpPr>
        <p:spPr>
          <a:xfrm>
            <a:off x="1790700" y="5588000"/>
            <a:ext cx="20815300" cy="8135006"/>
          </a:xfrm>
          <a:prstGeom prst="rect">
            <a:avLst/>
          </a:prstGeom>
        </p:spPr>
        <p:txBody>
          <a:bodyPr anchor="b"/>
          <a:lstStyle/>
          <a:p>
            <a:pPr marL="0" indent="0">
              <a:spcBef>
                <a:spcPts val="0"/>
              </a:spcBef>
              <a:buSzTx/>
              <a:buNone/>
            </a:pPr>
            <a:r>
              <a:t>Seasonality</a:t>
            </a:r>
          </a:p>
          <a:p>
            <a:pPr marL="0" indent="0">
              <a:spcBef>
                <a:spcPts val="0"/>
              </a:spcBef>
              <a:buSzTx/>
              <a:buNone/>
              <a:defRPr sz="2800"/>
            </a:pPr>
            <a:r>
              <a:t>Using monthly totals makes seasonality clearer with distinct trend and yearly peaks around September and troughs in April</a:t>
            </a:r>
          </a:p>
        </p:txBody>
      </p:sp>
      <p:pic>
        <p:nvPicPr>
          <p:cNvPr id="197" name="Image" descr="Image"/>
          <p:cNvPicPr>
            <a:picLocks noChangeAspect="1"/>
          </p:cNvPicPr>
          <p:nvPr/>
        </p:nvPicPr>
        <p:blipFill>
          <a:blip r:embed="rId2">
            <a:extLst/>
          </a:blip>
          <a:stretch>
            <a:fillRect/>
          </a:stretch>
        </p:blipFill>
        <p:spPr>
          <a:xfrm>
            <a:off x="2133600" y="1244600"/>
            <a:ext cx="20116800" cy="112268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Image" descr="Image"/>
          <p:cNvPicPr>
            <a:picLocks noChangeAspect="1"/>
          </p:cNvPicPr>
          <p:nvPr/>
        </p:nvPicPr>
        <p:blipFill>
          <a:blip r:embed="rId2">
            <a:extLst/>
          </a:blip>
          <a:stretch>
            <a:fillRect/>
          </a:stretch>
        </p:blipFill>
        <p:spPr>
          <a:xfrm>
            <a:off x="3733800" y="1873250"/>
            <a:ext cx="16916400" cy="9969500"/>
          </a:xfrm>
          <a:prstGeom prst="rect">
            <a:avLst/>
          </a:prstGeom>
          <a:ln w="12700">
            <a:miter lim="400000"/>
          </a:ln>
        </p:spPr>
      </p:pic>
      <p:sp>
        <p:nvSpPr>
          <p:cNvPr id="200" name="Distribution…"/>
          <p:cNvSpPr txBox="1"/>
          <p:nvPr>
            <p:ph type="body" idx="1"/>
          </p:nvPr>
        </p:nvSpPr>
        <p:spPr>
          <a:xfrm>
            <a:off x="1790700" y="5105400"/>
            <a:ext cx="20815300" cy="8135006"/>
          </a:xfrm>
          <a:prstGeom prst="rect">
            <a:avLst/>
          </a:prstGeom>
        </p:spPr>
        <p:txBody>
          <a:bodyPr anchor="b"/>
          <a:lstStyle/>
          <a:p>
            <a:pPr marL="0" indent="0">
              <a:spcBef>
                <a:spcPts val="0"/>
              </a:spcBef>
              <a:buSzTx/>
              <a:buNone/>
            </a:pPr>
            <a:r>
              <a:t>Distribution</a:t>
            </a:r>
          </a:p>
          <a:p>
            <a:pPr marL="0" indent="0">
              <a:spcBef>
                <a:spcPts val="0"/>
              </a:spcBef>
              <a:buSzTx/>
              <a:buNone/>
              <a:defRPr sz="2800"/>
            </a:pPr>
            <a:r>
              <a:t>There is an average of 291 incident per day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Notice anything?…"/>
          <p:cNvSpPr txBox="1"/>
          <p:nvPr>
            <p:ph type="body" idx="1"/>
          </p:nvPr>
        </p:nvSpPr>
        <p:spPr>
          <a:xfrm>
            <a:off x="1790700" y="5105400"/>
            <a:ext cx="20815300" cy="8135006"/>
          </a:xfrm>
          <a:prstGeom prst="rect">
            <a:avLst/>
          </a:prstGeom>
        </p:spPr>
        <p:txBody>
          <a:bodyPr anchor="b"/>
          <a:lstStyle/>
          <a:p>
            <a:pPr marL="0" indent="0">
              <a:spcBef>
                <a:spcPts val="0"/>
              </a:spcBef>
              <a:buSzTx/>
              <a:buNone/>
            </a:pPr>
            <a:r>
              <a:t>Notice anything?</a:t>
            </a:r>
          </a:p>
          <a:p>
            <a:pPr marL="0" indent="0">
              <a:spcBef>
                <a:spcPts val="0"/>
              </a:spcBef>
              <a:buSzTx/>
              <a:buNone/>
              <a:defRPr sz="2800"/>
            </a:pPr>
            <a:r>
              <a:t>There is a reporting bias to round incident minute to the top (:00) or bottom (:30) of the hour</a:t>
            </a:r>
          </a:p>
        </p:txBody>
      </p:sp>
      <p:pic>
        <p:nvPicPr>
          <p:cNvPr id="203" name="Image" descr="Image"/>
          <p:cNvPicPr>
            <a:picLocks noChangeAspect="1"/>
          </p:cNvPicPr>
          <p:nvPr/>
        </p:nvPicPr>
        <p:blipFill>
          <a:blip r:embed="rId2">
            <a:extLst/>
          </a:blip>
          <a:stretch>
            <a:fillRect/>
          </a:stretch>
        </p:blipFill>
        <p:spPr>
          <a:xfrm>
            <a:off x="3854450" y="1778000"/>
            <a:ext cx="16675100" cy="10160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What is the question?…"/>
          <p:cNvSpPr txBox="1"/>
          <p:nvPr>
            <p:ph type="body" idx="1"/>
          </p:nvPr>
        </p:nvSpPr>
        <p:spPr>
          <a:prstGeom prst="rect">
            <a:avLst/>
          </a:prstGeom>
        </p:spPr>
        <p:txBody>
          <a:bodyPr/>
          <a:lstStyle/>
          <a:p>
            <a:pPr/>
            <a:r>
              <a:t>What is the question?</a:t>
            </a:r>
          </a:p>
          <a:p>
            <a:pPr/>
            <a:r>
              <a:t>Data Sources</a:t>
            </a:r>
          </a:p>
          <a:p>
            <a:pPr/>
            <a:r>
              <a:t>Data Cleanup</a:t>
            </a:r>
          </a:p>
          <a:p>
            <a:pPr/>
            <a:r>
              <a:t>What, When, and Where of Crime?</a:t>
            </a:r>
          </a:p>
          <a:p>
            <a:pPr/>
            <a:r>
              <a:t>Modeling</a:t>
            </a:r>
          </a:p>
          <a:p>
            <a:pPr/>
            <a:r>
              <a:t>Conclusion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gain?…"/>
          <p:cNvSpPr txBox="1"/>
          <p:nvPr>
            <p:ph type="body" idx="1"/>
          </p:nvPr>
        </p:nvSpPr>
        <p:spPr>
          <a:xfrm>
            <a:off x="1790700" y="5511800"/>
            <a:ext cx="20815300" cy="8135006"/>
          </a:xfrm>
          <a:prstGeom prst="rect">
            <a:avLst/>
          </a:prstGeom>
        </p:spPr>
        <p:txBody>
          <a:bodyPr anchor="b"/>
          <a:lstStyle/>
          <a:p>
            <a:pPr marL="0" indent="0">
              <a:spcBef>
                <a:spcPts val="0"/>
              </a:spcBef>
              <a:buSzTx/>
              <a:buNone/>
            </a:pPr>
            <a:r>
              <a:t>Again?</a:t>
            </a:r>
          </a:p>
          <a:p>
            <a:pPr marL="0" indent="0">
              <a:spcBef>
                <a:spcPts val="0"/>
              </a:spcBef>
              <a:buSzTx/>
              <a:buNone/>
              <a:defRPr sz="2800"/>
            </a:pPr>
            <a:r>
              <a:t>There is a reporting bias to round hours to the bottom (midnight) or middle (noon) of the day with a peak around 5-6pm (commuting hours) and a lull around 5am</a:t>
            </a:r>
          </a:p>
        </p:txBody>
      </p:sp>
      <p:pic>
        <p:nvPicPr>
          <p:cNvPr id="206" name="Image" descr="Image"/>
          <p:cNvPicPr>
            <a:picLocks noChangeAspect="1"/>
          </p:cNvPicPr>
          <p:nvPr/>
        </p:nvPicPr>
        <p:blipFill>
          <a:blip r:embed="rId2">
            <a:extLst/>
          </a:blip>
          <a:stretch>
            <a:fillRect/>
          </a:stretch>
        </p:blipFill>
        <p:spPr>
          <a:xfrm>
            <a:off x="3771900" y="1778000"/>
            <a:ext cx="16840200" cy="10160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Friday seems to be the most active day of the week with Sunday the least active and a small spike on Wednesdays"/>
          <p:cNvSpPr txBox="1"/>
          <p:nvPr>
            <p:ph type="body" idx="1"/>
          </p:nvPr>
        </p:nvSpPr>
        <p:spPr>
          <a:xfrm>
            <a:off x="1790700" y="5105400"/>
            <a:ext cx="20815300" cy="8135006"/>
          </a:xfrm>
          <a:prstGeom prst="rect">
            <a:avLst/>
          </a:prstGeom>
        </p:spPr>
        <p:txBody>
          <a:bodyPr anchor="b"/>
          <a:lstStyle/>
          <a:p>
            <a:pPr marL="0" indent="0">
              <a:spcBef>
                <a:spcPts val="0"/>
              </a:spcBef>
              <a:buSzTx/>
              <a:buNone/>
            </a:pPr>
          </a:p>
          <a:p>
            <a:pPr marL="0" indent="0">
              <a:spcBef>
                <a:spcPts val="0"/>
              </a:spcBef>
              <a:buSzTx/>
              <a:buNone/>
              <a:defRPr sz="2800"/>
            </a:pPr>
            <a:r>
              <a:t>Friday seems to be the most active day of the week with Sunday the least active and a small spike on Wednesdays</a:t>
            </a:r>
          </a:p>
        </p:txBody>
      </p:sp>
      <p:pic>
        <p:nvPicPr>
          <p:cNvPr id="209" name="Image" descr="Image"/>
          <p:cNvPicPr>
            <a:picLocks noChangeAspect="1"/>
          </p:cNvPicPr>
          <p:nvPr/>
        </p:nvPicPr>
        <p:blipFill>
          <a:blip r:embed="rId2">
            <a:extLst/>
          </a:blip>
          <a:stretch>
            <a:fillRect/>
          </a:stretch>
        </p:blipFill>
        <p:spPr>
          <a:xfrm>
            <a:off x="3746500" y="1778000"/>
            <a:ext cx="16891000" cy="10160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3746500" y="1778000"/>
            <a:ext cx="16891000" cy="10160000"/>
          </a:xfrm>
          <a:prstGeom prst="rect">
            <a:avLst/>
          </a:prstGeom>
          <a:ln w="12700">
            <a:miter lim="400000"/>
          </a:ln>
        </p:spPr>
      </p:pic>
      <p:sp>
        <p:nvSpPr>
          <p:cNvPr id="212" name="Again, there seems to be a reporting bias to round to the first of the month"/>
          <p:cNvSpPr txBox="1"/>
          <p:nvPr>
            <p:ph type="body" idx="1"/>
          </p:nvPr>
        </p:nvSpPr>
        <p:spPr>
          <a:xfrm>
            <a:off x="1790700" y="5105400"/>
            <a:ext cx="20815300" cy="8135006"/>
          </a:xfrm>
          <a:prstGeom prst="rect">
            <a:avLst/>
          </a:prstGeom>
        </p:spPr>
        <p:txBody>
          <a:bodyPr anchor="b"/>
          <a:lstStyle/>
          <a:p>
            <a:pPr marL="0" indent="0">
              <a:spcBef>
                <a:spcPts val="0"/>
              </a:spcBef>
              <a:buSzTx/>
              <a:buNone/>
            </a:pPr>
          </a:p>
          <a:p>
            <a:pPr marL="0" indent="0">
              <a:spcBef>
                <a:spcPts val="0"/>
              </a:spcBef>
              <a:buSzTx/>
              <a:buNone/>
              <a:defRPr sz="2800"/>
            </a:pPr>
            <a:r>
              <a:t>Again, there seems to be a reporting bias to round to the first of the month</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easonality?…"/>
          <p:cNvSpPr txBox="1"/>
          <p:nvPr>
            <p:ph type="body" idx="1"/>
          </p:nvPr>
        </p:nvSpPr>
        <p:spPr>
          <a:xfrm>
            <a:off x="1790700" y="5105400"/>
            <a:ext cx="20815300" cy="8135006"/>
          </a:xfrm>
          <a:prstGeom prst="rect">
            <a:avLst/>
          </a:prstGeom>
        </p:spPr>
        <p:txBody>
          <a:bodyPr anchor="b"/>
          <a:lstStyle/>
          <a:p>
            <a:pPr marL="0" indent="0">
              <a:spcBef>
                <a:spcPts val="0"/>
              </a:spcBef>
              <a:buSzTx/>
              <a:buNone/>
            </a:pPr>
            <a:r>
              <a:t>Seasonality?</a:t>
            </a:r>
          </a:p>
          <a:p>
            <a:pPr marL="0" indent="0">
              <a:spcBef>
                <a:spcPts val="0"/>
              </a:spcBef>
              <a:buSzTx/>
              <a:buNone/>
              <a:defRPr sz="2800"/>
            </a:pPr>
            <a:r>
              <a:t>There seems to be a peak around September and October that tappers off until April before increasing again</a:t>
            </a:r>
          </a:p>
        </p:txBody>
      </p:sp>
      <p:pic>
        <p:nvPicPr>
          <p:cNvPr id="215" name="Image" descr="Image"/>
          <p:cNvPicPr>
            <a:picLocks noChangeAspect="1"/>
          </p:cNvPicPr>
          <p:nvPr/>
        </p:nvPicPr>
        <p:blipFill>
          <a:blip r:embed="rId2">
            <a:extLst/>
          </a:blip>
          <a:stretch>
            <a:fillRect/>
          </a:stretch>
        </p:blipFill>
        <p:spPr>
          <a:xfrm>
            <a:off x="3746500" y="1778000"/>
            <a:ext cx="16891000" cy="1016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Image" descr="Image"/>
          <p:cNvPicPr>
            <a:picLocks noChangeAspect="1"/>
          </p:cNvPicPr>
          <p:nvPr/>
        </p:nvPicPr>
        <p:blipFill>
          <a:blip r:embed="rId2">
            <a:extLst/>
          </a:blip>
          <a:stretch>
            <a:fillRect/>
          </a:stretch>
        </p:blipFill>
        <p:spPr>
          <a:xfrm>
            <a:off x="3746500" y="1778000"/>
            <a:ext cx="16891000" cy="10160000"/>
          </a:xfrm>
          <a:prstGeom prst="rect">
            <a:avLst/>
          </a:prstGeom>
          <a:ln w="12700">
            <a:miter lim="400000"/>
          </a:ln>
        </p:spPr>
      </p:pic>
      <p:sp>
        <p:nvSpPr>
          <p:cNvPr id="218" name="The COVID lockdown during 2020 resulted in the least number of incidents and has now rebounded higher than pre-pandemic"/>
          <p:cNvSpPr txBox="1"/>
          <p:nvPr>
            <p:ph type="body" idx="1"/>
          </p:nvPr>
        </p:nvSpPr>
        <p:spPr>
          <a:xfrm>
            <a:off x="1790700" y="5105400"/>
            <a:ext cx="20815300" cy="8135006"/>
          </a:xfrm>
          <a:prstGeom prst="rect">
            <a:avLst/>
          </a:prstGeom>
        </p:spPr>
        <p:txBody>
          <a:bodyPr anchor="b"/>
          <a:lstStyle/>
          <a:p>
            <a:pPr marL="0" indent="0">
              <a:spcBef>
                <a:spcPts val="0"/>
              </a:spcBef>
              <a:buSzTx/>
              <a:buNone/>
            </a:pPr>
          </a:p>
          <a:p>
            <a:pPr marL="0" indent="0">
              <a:spcBef>
                <a:spcPts val="0"/>
              </a:spcBef>
              <a:buSzTx/>
              <a:buNone/>
              <a:defRPr sz="2800"/>
            </a:pPr>
            <a:r>
              <a:t>The COVID lockdown during 2020 resulted in the least number of incidents and has now rebounded higher than pre-pandemic</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Where is crime?"/>
          <p:cNvSpPr txBox="1"/>
          <p:nvPr>
            <p:ph type="title"/>
          </p:nvPr>
        </p:nvSpPr>
        <p:spPr>
          <a:prstGeom prst="rect">
            <a:avLst/>
          </a:prstGeom>
        </p:spPr>
        <p:txBody>
          <a:bodyPr/>
          <a:lstStyle/>
          <a:p>
            <a:pPr/>
            <a:r>
              <a:t>Where is crime?</a:t>
            </a:r>
          </a:p>
        </p:txBody>
      </p:sp>
      <p:sp>
        <p:nvSpPr>
          <p:cNvPr id="222" name="SF Map with intersections"/>
          <p:cNvSpPr txBox="1"/>
          <p:nvPr/>
        </p:nvSpPr>
        <p:spPr>
          <a:xfrm>
            <a:off x="8354720" y="6413500"/>
            <a:ext cx="7674560"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SF Map with intersections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6367 Unique Intersection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6367 Unique Intersections</a:t>
            </a:r>
          </a:p>
        </p:txBody>
      </p:sp>
      <p:pic>
        <p:nvPicPr>
          <p:cNvPr id="225" name="Image" descr="Image"/>
          <p:cNvPicPr>
            <a:picLocks noChangeAspect="1"/>
          </p:cNvPicPr>
          <p:nvPr/>
        </p:nvPicPr>
        <p:blipFill>
          <a:blip r:embed="rId3">
            <a:extLst/>
          </a:blip>
          <a:stretch>
            <a:fillRect/>
          </a:stretch>
        </p:blipFill>
        <p:spPr>
          <a:xfrm>
            <a:off x="1638300" y="1778000"/>
            <a:ext cx="21107400" cy="101600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extLst/>
          </a:blip>
          <a:stretch>
            <a:fillRect/>
          </a:stretch>
        </p:blipFill>
        <p:spPr>
          <a:xfrm>
            <a:off x="5839902" y="998923"/>
            <a:ext cx="12716896" cy="10168754"/>
          </a:xfrm>
          <a:prstGeom prst="rect">
            <a:avLst/>
          </a:prstGeom>
          <a:ln w="12700">
            <a:miter lim="400000"/>
          </a:ln>
        </p:spPr>
      </p:pic>
      <p:sp>
        <p:nvSpPr>
          <p:cNvPr id="230" name="40 Neighborhood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40 Neighborhoods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Image" descr="Image"/>
          <p:cNvPicPr>
            <a:picLocks noChangeAspect="1"/>
          </p:cNvPicPr>
          <p:nvPr/>
        </p:nvPicPr>
        <p:blipFill>
          <a:blip r:embed="rId2">
            <a:extLst/>
          </a:blip>
          <a:stretch>
            <a:fillRect/>
          </a:stretch>
        </p:blipFill>
        <p:spPr>
          <a:xfrm>
            <a:off x="2616200" y="1778000"/>
            <a:ext cx="19151600" cy="10160000"/>
          </a:xfrm>
          <a:prstGeom prst="rect">
            <a:avLst/>
          </a:prstGeom>
          <a:ln w="12700">
            <a:miter lim="400000"/>
          </a:ln>
        </p:spPr>
      </p:pic>
      <p:sp>
        <p:nvSpPr>
          <p:cNvPr id="233" name="40 Neighborhood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40 Neighborhoods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What is the question we are trying to answer?"/>
          <p:cNvSpPr txBox="1"/>
          <p:nvPr>
            <p:ph type="title"/>
          </p:nvPr>
        </p:nvSpPr>
        <p:spPr>
          <a:xfrm>
            <a:off x="743201" y="571500"/>
            <a:ext cx="21862799" cy="2012415"/>
          </a:xfrm>
          <a:prstGeom prst="rect">
            <a:avLst/>
          </a:prstGeom>
        </p:spPr>
        <p:txBody>
          <a:bodyPr/>
          <a:lstStyle>
            <a:lvl1pPr defTabSz="619125">
              <a:defRPr sz="8400"/>
            </a:lvl1pPr>
          </a:lstStyle>
          <a:p>
            <a:pPr/>
            <a:r>
              <a:t>What is the question we are trying to answer?</a:t>
            </a:r>
          </a:p>
        </p:txBody>
      </p:sp>
      <p:sp>
        <p:nvSpPr>
          <p:cNvPr id="125" name="San Francisco was famous for hosting some of the world’s most notorious criminals on the inescapable island of Alcatraz.  Today, the island is a tourist attraction but crime is still a social phenomena.…"/>
          <p:cNvSpPr txBox="1"/>
          <p:nvPr>
            <p:ph type="body" idx="4294967295"/>
          </p:nvPr>
        </p:nvSpPr>
        <p:spPr>
          <a:prstGeom prst="rect">
            <a:avLst/>
          </a:prstGeom>
        </p:spPr>
        <p:txBody>
          <a:bodyPr/>
          <a:lstStyle/>
          <a:p>
            <a:pPr marL="0" indent="0">
              <a:buSzTx/>
              <a:buNone/>
            </a:pPr>
            <a:r>
              <a:t>San Francisco was famous for hosting some of the world’s most notorious criminals on the inescapable island of Alcatraz.  Today, the island is a tourist attraction but crime is still a social phenomena.</a:t>
            </a:r>
          </a:p>
          <a:p>
            <a:pPr marL="0" indent="0">
              <a:buSzTx/>
              <a:buNone/>
            </a:pPr>
            <a:r>
              <a:t>Is it possible to create a model to predict crime type, time, and/or location?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tretch>
            <a:fillRect/>
          </a:stretch>
        </p:blipFill>
        <p:spPr>
          <a:xfrm>
            <a:off x="2616200" y="1778000"/>
            <a:ext cx="19151600" cy="10160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extLst/>
          </a:blip>
          <a:stretch>
            <a:fillRect/>
          </a:stretch>
        </p:blipFill>
        <p:spPr>
          <a:xfrm>
            <a:off x="6235079" y="2159359"/>
            <a:ext cx="11913842" cy="9397282"/>
          </a:xfrm>
          <a:prstGeom prst="rect">
            <a:avLst/>
          </a:prstGeom>
          <a:ln w="12700">
            <a:miter lim="400000"/>
          </a:ln>
        </p:spPr>
      </p:pic>
      <p:sp>
        <p:nvSpPr>
          <p:cNvPr id="238" name="Heatmap…"/>
          <p:cNvSpPr txBox="1"/>
          <p:nvPr>
            <p:ph type="body" idx="4294967295"/>
          </p:nvPr>
        </p:nvSpPr>
        <p:spPr>
          <a:xfrm>
            <a:off x="1790700" y="4902200"/>
            <a:ext cx="20815300" cy="8135006"/>
          </a:xfrm>
          <a:prstGeom prst="rect">
            <a:avLst/>
          </a:prstGeom>
        </p:spPr>
        <p:txBody>
          <a:bodyPr anchor="b"/>
          <a:lstStyle/>
          <a:p>
            <a:pPr marL="0" indent="0">
              <a:spcBef>
                <a:spcPts val="0"/>
              </a:spcBef>
              <a:buSzTx/>
              <a:buNone/>
            </a:pPr>
            <a:r>
              <a:t>Heatmap</a:t>
            </a:r>
          </a:p>
          <a:p>
            <a:pPr marL="0" indent="0">
              <a:spcBef>
                <a:spcPts val="0"/>
              </a:spcBef>
              <a:buSzTx/>
              <a:buNone/>
              <a:defRPr sz="2800"/>
            </a:pPr>
            <a:r>
              <a:t>Heatmap of total incidents by neighborhood highlighting Tenderloin and Mission then South of Market and Financial District as highest occurrences of crime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Heatmap by Time?"/>
          <p:cNvSpPr txBox="1"/>
          <p:nvPr/>
        </p:nvSpPr>
        <p:spPr>
          <a:xfrm>
            <a:off x="9345980" y="6413500"/>
            <a:ext cx="5692040" cy="88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Heatmap by Time?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Where is crime?"/>
          <p:cNvSpPr txBox="1"/>
          <p:nvPr>
            <p:ph type="title"/>
          </p:nvPr>
        </p:nvSpPr>
        <p:spPr>
          <a:prstGeom prst="rect">
            <a:avLst/>
          </a:prstGeom>
        </p:spPr>
        <p:txBody>
          <a:bodyPr/>
          <a:lstStyle/>
          <a:p>
            <a:pPr/>
            <a:r>
              <a:t>Where is crime?</a:t>
            </a:r>
          </a:p>
        </p:txBody>
      </p:sp>
      <p:pic>
        <p:nvPicPr>
          <p:cNvPr id="243" name="Image" descr="Image"/>
          <p:cNvPicPr>
            <a:picLocks noChangeAspect="1"/>
          </p:cNvPicPr>
          <p:nvPr/>
        </p:nvPicPr>
        <p:blipFill>
          <a:blip r:embed="rId3">
            <a:extLst/>
          </a:blip>
          <a:stretch>
            <a:fillRect/>
          </a:stretch>
        </p:blipFill>
        <p:spPr>
          <a:xfrm>
            <a:off x="4718050" y="1384300"/>
            <a:ext cx="14960600" cy="10947400"/>
          </a:xfrm>
          <a:prstGeom prst="rect">
            <a:avLst/>
          </a:prstGeom>
          <a:ln w="12700">
            <a:miter lim="400000"/>
          </a:ln>
        </p:spPr>
      </p:pic>
      <p:sp>
        <p:nvSpPr>
          <p:cNvPr id="244" name="Crime Category: Larceny Theft"/>
          <p:cNvSpPr txBox="1"/>
          <p:nvPr>
            <p:ph type="body" idx="4294967295"/>
          </p:nvPr>
        </p:nvSpPr>
        <p:spPr>
          <a:xfrm>
            <a:off x="1790700" y="5339007"/>
            <a:ext cx="20815300" cy="8135007"/>
          </a:xfrm>
          <a:prstGeom prst="rect">
            <a:avLst/>
          </a:prstGeom>
        </p:spPr>
        <p:txBody>
          <a:bodyPr anchor="b"/>
          <a:lstStyle/>
          <a:p>
            <a:pPr marL="0" indent="0">
              <a:buSzTx/>
              <a:buNone/>
            </a:pPr>
            <a:r>
              <a:rPr b="1">
                <a:latin typeface="Helvetica"/>
                <a:ea typeface="Helvetica"/>
                <a:cs typeface="Helvetica"/>
                <a:sym typeface="Helvetica"/>
              </a:rPr>
              <a:t>Crime Category:</a:t>
            </a:r>
            <a:r>
              <a:t> Larceny Theft</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Where is crime?"/>
          <p:cNvSpPr txBox="1"/>
          <p:nvPr>
            <p:ph type="title"/>
          </p:nvPr>
        </p:nvSpPr>
        <p:spPr>
          <a:prstGeom prst="rect">
            <a:avLst/>
          </a:prstGeom>
        </p:spPr>
        <p:txBody>
          <a:bodyPr/>
          <a:lstStyle/>
          <a:p>
            <a:pPr/>
            <a:r>
              <a:t>Where is crime?</a:t>
            </a:r>
          </a:p>
        </p:txBody>
      </p:sp>
      <p:pic>
        <p:nvPicPr>
          <p:cNvPr id="249" name="Image" descr="Image"/>
          <p:cNvPicPr>
            <a:picLocks noChangeAspect="1"/>
          </p:cNvPicPr>
          <p:nvPr/>
        </p:nvPicPr>
        <p:blipFill>
          <a:blip r:embed="rId2">
            <a:extLst/>
          </a:blip>
          <a:stretch>
            <a:fillRect/>
          </a:stretch>
        </p:blipFill>
        <p:spPr>
          <a:xfrm>
            <a:off x="4013200" y="1543050"/>
            <a:ext cx="16611600" cy="10883900"/>
          </a:xfrm>
          <a:prstGeom prst="rect">
            <a:avLst/>
          </a:prstGeom>
          <a:ln w="12700">
            <a:miter lim="400000"/>
          </a:ln>
        </p:spPr>
      </p:pic>
      <p:sp>
        <p:nvSpPr>
          <p:cNvPr id="250" name="Crime Category: Liquor Laws"/>
          <p:cNvSpPr txBox="1"/>
          <p:nvPr>
            <p:ph type="body" idx="4294967295"/>
          </p:nvPr>
        </p:nvSpPr>
        <p:spPr>
          <a:xfrm>
            <a:off x="1784350" y="5264551"/>
            <a:ext cx="20815300" cy="8135007"/>
          </a:xfrm>
          <a:prstGeom prst="rect">
            <a:avLst/>
          </a:prstGeom>
        </p:spPr>
        <p:txBody>
          <a:bodyPr anchor="b"/>
          <a:lstStyle/>
          <a:p>
            <a:pPr marL="0" indent="0">
              <a:buSzTx/>
              <a:buNone/>
            </a:pPr>
            <a:r>
              <a:rPr b="1">
                <a:latin typeface="Helvetica"/>
                <a:ea typeface="Helvetica"/>
                <a:cs typeface="Helvetica"/>
                <a:sym typeface="Helvetica"/>
              </a:rPr>
              <a:t>Crime Category: </a:t>
            </a:r>
            <a:r>
              <a:t>Liquor Laws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ocial…"/>
          <p:cNvSpPr txBox="1"/>
          <p:nvPr>
            <p:ph type="body" idx="4294967295"/>
          </p:nvPr>
        </p:nvSpPr>
        <p:spPr>
          <a:prstGeom prst="rect">
            <a:avLst/>
          </a:prstGeom>
        </p:spPr>
        <p:txBody>
          <a:bodyPr lIns="0" tIns="0" rIns="0" bIns="0" anchor="t"/>
          <a:lstStyle/>
          <a:p>
            <a:pPr defTabSz="12700">
              <a:spcBef>
                <a:spcPts val="1800"/>
              </a:spcBef>
            </a:pPr>
            <a:r>
              <a:t>Social</a:t>
            </a:r>
          </a:p>
          <a:p>
            <a:pPr lvl="1" defTabSz="12700">
              <a:spcBef>
                <a:spcPts val="1800"/>
              </a:spcBef>
            </a:pPr>
            <a:r>
              <a:t>Educational Attainment (CHCI)</a:t>
            </a:r>
          </a:p>
          <a:p>
            <a:pPr defTabSz="12700">
              <a:spcBef>
                <a:spcPts val="1800"/>
              </a:spcBef>
            </a:pPr>
            <a:r>
              <a:t>Housing</a:t>
            </a:r>
          </a:p>
          <a:p>
            <a:pPr lvl="1" defTabSz="12700">
              <a:spcBef>
                <a:spcPts val="1800"/>
              </a:spcBef>
            </a:pPr>
            <a:r>
              <a:t>Median Number of Rooms</a:t>
            </a:r>
          </a:p>
          <a:p>
            <a:pPr lvl="1" defTabSz="12700">
              <a:spcBef>
                <a:spcPts val="1800"/>
              </a:spcBef>
            </a:pPr>
            <a:r>
              <a:t>Rental Units</a:t>
            </a:r>
          </a:p>
          <a:p>
            <a:pPr lvl="1" defTabSz="12700">
              <a:spcBef>
                <a:spcPts val="1800"/>
              </a:spcBef>
            </a:pPr>
            <a:r>
              <a:t>Rental Size</a:t>
            </a:r>
          </a:p>
          <a:p>
            <a:pPr lvl="1" defTabSz="12700">
              <a:spcBef>
                <a:spcPts val="1800"/>
              </a:spcBef>
            </a:pPr>
            <a:r>
              <a:t>Median Home Price</a:t>
            </a:r>
          </a:p>
        </p:txBody>
      </p:sp>
      <p:sp>
        <p:nvSpPr>
          <p:cNvPr id="253" name="Demographic Data"/>
          <p:cNvSpPr txBox="1"/>
          <p:nvPr>
            <p:ph type="title"/>
          </p:nvPr>
        </p:nvSpPr>
        <p:spPr>
          <a:prstGeom prst="rect">
            <a:avLst/>
          </a:prstGeom>
        </p:spPr>
        <p:txBody>
          <a:bodyPr/>
          <a:lstStyle/>
          <a:p>
            <a:pPr/>
            <a:r>
              <a:t>Demographic Data</a:t>
            </a:r>
          </a:p>
        </p:txBody>
      </p:sp>
      <p:sp>
        <p:nvSpPr>
          <p:cNvPr id="254" name="Economic…"/>
          <p:cNvSpPr txBox="1"/>
          <p:nvPr/>
        </p:nvSpPr>
        <p:spPr>
          <a:xfrm>
            <a:off x="13330314" y="3644899"/>
            <a:ext cx="10914253" cy="88392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609600" indent="-609600" algn="l" defTabSz="12700">
              <a:spcBef>
                <a:spcPts val="1800"/>
              </a:spcBef>
              <a:buSzPct val="75000"/>
              <a:buChar char="•"/>
            </a:pPr>
            <a:r>
              <a:t>Economic</a:t>
            </a:r>
          </a:p>
          <a:p>
            <a:pPr lvl="1" marL="1219200" indent="-609600" algn="l" defTabSz="12700">
              <a:spcBef>
                <a:spcPts val="1800"/>
              </a:spcBef>
              <a:buSzPct val="75000"/>
              <a:buChar char="•"/>
            </a:pPr>
            <a:r>
              <a:t>Median Household Income</a:t>
            </a:r>
          </a:p>
          <a:p>
            <a:pPr lvl="1" marL="1219200" indent="-609600" algn="l" defTabSz="12700">
              <a:spcBef>
                <a:spcPts val="1800"/>
              </a:spcBef>
              <a:buSzPct val="75000"/>
              <a:buChar char="•"/>
            </a:pPr>
            <a:r>
              <a:t>Unemployment</a:t>
            </a:r>
          </a:p>
          <a:p>
            <a:pPr lvl="1" marL="1219200" indent="-609600" algn="l" defTabSz="12700">
              <a:spcBef>
                <a:spcPts val="1800"/>
              </a:spcBef>
              <a:buSzPct val="75000"/>
              <a:buChar char="•"/>
            </a:pPr>
            <a:r>
              <a:t>Poverty</a:t>
            </a:r>
          </a:p>
          <a:p>
            <a:pPr marL="609600" indent="-609600" algn="l" defTabSz="12700">
              <a:spcBef>
                <a:spcPts val="1800"/>
              </a:spcBef>
              <a:buSzPct val="75000"/>
              <a:buChar char="•"/>
            </a:pPr>
            <a:r>
              <a:t>Demographic</a:t>
            </a:r>
          </a:p>
          <a:p>
            <a:pPr lvl="1" marL="1219200" indent="-609600" algn="l" defTabSz="12700">
              <a:spcBef>
                <a:spcPts val="1800"/>
              </a:spcBef>
              <a:buSzPct val="75000"/>
              <a:buChar char="•"/>
            </a:pPr>
            <a:r>
              <a:t>Population</a:t>
            </a:r>
          </a:p>
          <a:p>
            <a:pPr lvl="1" marL="1219200" indent="-609600" algn="l" defTabSz="12700">
              <a:spcBef>
                <a:spcPts val="1800"/>
              </a:spcBef>
              <a:buSzPct val="75000"/>
              <a:buChar char="•"/>
            </a:pPr>
            <a:r>
              <a:t>Race</a:t>
            </a:r>
          </a:p>
          <a:p>
            <a:pPr lvl="1" marL="1219200" indent="-609600" algn="l" defTabSz="12700">
              <a:spcBef>
                <a:spcPts val="1800"/>
              </a:spcBef>
              <a:buSzPct val="75000"/>
              <a:buChar char="•"/>
            </a:pPr>
            <a:r>
              <a:t>Age</a:t>
            </a:r>
          </a:p>
        </p:txBody>
      </p:sp>
      <p:sp>
        <p:nvSpPr>
          <p:cNvPr id="255" name="Any others?  Weather, Holidays, Events, Disaster, etc."/>
          <p:cNvSpPr txBox="1"/>
          <p:nvPr/>
        </p:nvSpPr>
        <p:spPr>
          <a:xfrm>
            <a:off x="1790700" y="5105400"/>
            <a:ext cx="20815300" cy="81350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gn="l"/>
          </a:p>
          <a:p>
            <a:pPr algn="l">
              <a:defRPr sz="2800"/>
            </a:pPr>
            <a:r>
              <a:t>Any others?  Weather, Holidays, Events, Disaster, etc.</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40 Neighborhoods with Crime Data"/>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40 Neighborhoods with Crime Data</a:t>
            </a:r>
          </a:p>
        </p:txBody>
      </p:sp>
      <p:pic>
        <p:nvPicPr>
          <p:cNvPr id="258" name="Image" descr="Image"/>
          <p:cNvPicPr>
            <a:picLocks noChangeAspect="1"/>
          </p:cNvPicPr>
          <p:nvPr/>
        </p:nvPicPr>
        <p:blipFill>
          <a:blip r:embed="rId2">
            <a:extLst/>
          </a:blip>
          <a:stretch>
            <a:fillRect/>
          </a:stretch>
        </p:blipFill>
        <p:spPr>
          <a:xfrm>
            <a:off x="5575300" y="1828800"/>
            <a:ext cx="13233400" cy="1005840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242 Census Tracts with Demographic Data"/>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242 Census Tracts with Demographic Data</a:t>
            </a:r>
          </a:p>
        </p:txBody>
      </p:sp>
      <p:pic>
        <p:nvPicPr>
          <p:cNvPr id="261" name="Image" descr="Image"/>
          <p:cNvPicPr>
            <a:picLocks noChangeAspect="1"/>
          </p:cNvPicPr>
          <p:nvPr/>
        </p:nvPicPr>
        <p:blipFill>
          <a:blip r:embed="rId2">
            <a:extLst/>
          </a:blip>
          <a:stretch>
            <a:fillRect/>
          </a:stretch>
        </p:blipFill>
        <p:spPr>
          <a:xfrm>
            <a:off x="5457339" y="1959386"/>
            <a:ext cx="13330654" cy="979722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fnhood"/>
          <p:cNvSpPr/>
          <p:nvPr/>
        </p:nvSpPr>
        <p:spPr>
          <a:xfrm>
            <a:off x="9320443" y="8588308"/>
            <a:ext cx="5829432" cy="3129638"/>
          </a:xfrm>
          <a:prstGeom prst="roundRect">
            <a:avLst>
              <a:gd name="adj" fmla="val 15762"/>
            </a:avLst>
          </a:prstGeom>
          <a:solidFill>
            <a:srgbClr val="FFFFFF"/>
          </a:soli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lstStyle>
            <a:lvl1pPr>
              <a:defRPr sz="2900">
                <a:solidFill>
                  <a:schemeClr val="accent1">
                    <a:hueOff val="300940"/>
                    <a:lumOff val="-21749"/>
                  </a:schemeClr>
                </a:solidFill>
                <a:effectLst>
                  <a:outerShdw sx="100000" sy="100000" kx="0" ky="0" algn="b" rotWithShape="0" blurRad="25400" dist="23998" dir="2700000">
                    <a:srgbClr val="000000">
                      <a:alpha val="31034"/>
                    </a:srgbClr>
                  </a:outerShdw>
                </a:effectLst>
              </a:defRPr>
            </a:lvl1pPr>
          </a:lstStyle>
          <a:p>
            <a:pPr/>
            <a:r>
              <a:t>sfnhood</a:t>
            </a:r>
          </a:p>
        </p:txBody>
      </p:sp>
      <p:sp>
        <p:nvSpPr>
          <p:cNvPr id="264" name="sfcrime"/>
          <p:cNvSpPr/>
          <p:nvPr/>
        </p:nvSpPr>
        <p:spPr>
          <a:xfrm>
            <a:off x="593339" y="6969580"/>
            <a:ext cx="5829432" cy="3129639"/>
          </a:xfrm>
          <a:prstGeom prst="roundRect">
            <a:avLst>
              <a:gd name="adj" fmla="val 15762"/>
            </a:avLst>
          </a:prstGeom>
          <a:solidFill>
            <a:srgbClr val="FFFFFF"/>
          </a:soli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lstStyle>
            <a:lvl1pPr>
              <a:defRPr sz="2900">
                <a:solidFill>
                  <a:schemeClr val="accent1">
                    <a:hueOff val="300940"/>
                    <a:lumOff val="-21749"/>
                  </a:schemeClr>
                </a:solidFill>
                <a:effectLst>
                  <a:outerShdw sx="100000" sy="100000" kx="0" ky="0" algn="b" rotWithShape="0" blurRad="25400" dist="23998" dir="2700000">
                    <a:srgbClr val="000000">
                      <a:alpha val="31034"/>
                    </a:srgbClr>
                  </a:outerShdw>
                </a:effectLst>
              </a:defRPr>
            </a:lvl1pPr>
          </a:lstStyle>
          <a:p>
            <a:pPr/>
            <a:r>
              <a:t>sfcrime</a:t>
            </a:r>
          </a:p>
        </p:txBody>
      </p:sp>
      <p:sp>
        <p:nvSpPr>
          <p:cNvPr id="265" name="Crime / Demographic Data"/>
          <p:cNvSpPr txBox="1"/>
          <p:nvPr>
            <p:ph type="title"/>
          </p:nvPr>
        </p:nvSpPr>
        <p:spPr>
          <a:prstGeom prst="rect">
            <a:avLst/>
          </a:prstGeom>
        </p:spPr>
        <p:txBody>
          <a:bodyPr/>
          <a:lstStyle/>
          <a:p>
            <a:pPr/>
            <a:r>
              <a:t>Crime / Demographic Data</a:t>
            </a:r>
          </a:p>
        </p:txBody>
      </p:sp>
      <p:sp>
        <p:nvSpPr>
          <p:cNvPr id="266" name="analysis_neighborhood"/>
          <p:cNvSpPr/>
          <p:nvPr/>
        </p:nvSpPr>
        <p:spPr>
          <a:xfrm>
            <a:off x="923464" y="7890391"/>
            <a:ext cx="5169183" cy="943178"/>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analysis_neighborhood</a:t>
            </a:r>
          </a:p>
        </p:txBody>
      </p:sp>
      <p:sp>
        <p:nvSpPr>
          <p:cNvPr id="267" name="neighborhood"/>
          <p:cNvSpPr/>
          <p:nvPr/>
        </p:nvSpPr>
        <p:spPr>
          <a:xfrm>
            <a:off x="9650568" y="9384059"/>
            <a:ext cx="5169182" cy="943179"/>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neighborhood</a:t>
            </a:r>
          </a:p>
        </p:txBody>
      </p:sp>
      <p:sp>
        <p:nvSpPr>
          <p:cNvPr id="268" name="acs5y2020"/>
          <p:cNvSpPr/>
          <p:nvPr/>
        </p:nvSpPr>
        <p:spPr>
          <a:xfrm>
            <a:off x="17730122" y="6969580"/>
            <a:ext cx="5829432" cy="3129639"/>
          </a:xfrm>
          <a:prstGeom prst="roundRect">
            <a:avLst>
              <a:gd name="adj" fmla="val 15762"/>
            </a:avLst>
          </a:prstGeom>
          <a:solidFill>
            <a:srgbClr val="FFFFFF"/>
          </a:soli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lstStyle>
            <a:lvl1pPr>
              <a:defRPr sz="2900">
                <a:solidFill>
                  <a:schemeClr val="accent1">
                    <a:hueOff val="300940"/>
                    <a:lumOff val="-21749"/>
                  </a:schemeClr>
                </a:solidFill>
                <a:effectLst>
                  <a:outerShdw sx="100000" sy="100000" kx="0" ky="0" algn="b" rotWithShape="0" blurRad="25400" dist="23998" dir="2700000">
                    <a:srgbClr val="000000">
                      <a:alpha val="31034"/>
                    </a:srgbClr>
                  </a:outerShdw>
                </a:effectLst>
              </a:defRPr>
            </a:lvl1pPr>
          </a:lstStyle>
          <a:p>
            <a:pPr/>
            <a:r>
              <a:t>acs5y2020</a:t>
            </a:r>
          </a:p>
        </p:txBody>
      </p:sp>
      <p:sp>
        <p:nvSpPr>
          <p:cNvPr id="269" name="tract"/>
          <p:cNvSpPr/>
          <p:nvPr/>
        </p:nvSpPr>
        <p:spPr>
          <a:xfrm>
            <a:off x="18060246" y="7858028"/>
            <a:ext cx="5169182" cy="943179"/>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tract</a:t>
            </a:r>
          </a:p>
        </p:txBody>
      </p:sp>
      <p:sp>
        <p:nvSpPr>
          <p:cNvPr id="270" name="tract"/>
          <p:cNvSpPr/>
          <p:nvPr/>
        </p:nvSpPr>
        <p:spPr>
          <a:xfrm>
            <a:off x="9663268" y="10557024"/>
            <a:ext cx="5169182" cy="943178"/>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tract</a:t>
            </a:r>
          </a:p>
        </p:txBody>
      </p:sp>
      <p:cxnSp>
        <p:nvCxnSpPr>
          <p:cNvPr id="271" name="Connection Line"/>
          <p:cNvCxnSpPr>
            <a:stCxn id="266" idx="0"/>
            <a:endCxn id="267" idx="0"/>
          </p:cNvCxnSpPr>
          <p:nvPr/>
        </p:nvCxnSpPr>
        <p:spPr>
          <a:xfrm flipH="1" rot="16200000">
            <a:off x="7118350" y="4743450"/>
            <a:ext cx="1498600" cy="8724900"/>
          </a:xfrm>
          <a:prstGeom prst="bentConnector2">
            <a:avLst/>
          </a:prstGeom>
          <a:ln w="101600">
            <a:solidFill>
              <a:schemeClr val="accent1">
                <a:hueOff val="300940"/>
                <a:lumOff val="-21749"/>
              </a:schemeClr>
            </a:solidFill>
            <a:miter lim="400000"/>
            <a:headEnd type="triangle"/>
          </a:ln>
        </p:spPr>
      </p:cxnSp>
      <p:cxnSp>
        <p:nvCxnSpPr>
          <p:cNvPr id="272" name="Connection Line"/>
          <p:cNvCxnSpPr>
            <a:stCxn id="269" idx="0"/>
            <a:endCxn id="270" idx="0"/>
          </p:cNvCxnSpPr>
          <p:nvPr/>
        </p:nvCxnSpPr>
        <p:spPr>
          <a:xfrm rot="5400000">
            <a:off x="15100300" y="5473700"/>
            <a:ext cx="2692400" cy="8407400"/>
          </a:xfrm>
          <a:prstGeom prst="bentConnector2">
            <a:avLst/>
          </a:prstGeom>
          <a:ln w="101600">
            <a:solidFill>
              <a:schemeClr val="accent1">
                <a:hueOff val="300940"/>
                <a:lumOff val="-21749"/>
              </a:schemeClr>
            </a:solidFill>
            <a:miter lim="400000"/>
            <a:headEnd type="triangle"/>
          </a:ln>
        </p:spPr>
      </p:cxnSp>
      <p:pic>
        <p:nvPicPr>
          <p:cNvPr id="273" name="Image" descr="Image"/>
          <p:cNvPicPr>
            <a:picLocks noChangeAspect="1"/>
          </p:cNvPicPr>
          <p:nvPr/>
        </p:nvPicPr>
        <p:blipFill>
          <a:blip r:embed="rId2">
            <a:extLst/>
          </a:blip>
          <a:stretch>
            <a:fillRect/>
          </a:stretch>
        </p:blipFill>
        <p:spPr>
          <a:xfrm>
            <a:off x="10928350" y="3543962"/>
            <a:ext cx="2540000" cy="2540001"/>
          </a:xfrm>
          <a:prstGeom prst="rect">
            <a:avLst/>
          </a:prstGeom>
          <a:ln w="12700">
            <a:miter lim="400000"/>
          </a:ln>
        </p:spPr>
      </p:pic>
      <p:pic>
        <p:nvPicPr>
          <p:cNvPr id="274" name="Image" descr="Image"/>
          <p:cNvPicPr>
            <a:picLocks noChangeAspect="1"/>
          </p:cNvPicPr>
          <p:nvPr/>
        </p:nvPicPr>
        <p:blipFill>
          <a:blip r:embed="rId3">
            <a:extLst/>
          </a:blip>
          <a:stretch>
            <a:fillRect/>
          </a:stretch>
        </p:blipFill>
        <p:spPr>
          <a:xfrm>
            <a:off x="2568255" y="3683662"/>
            <a:ext cx="1879601" cy="2260601"/>
          </a:xfrm>
          <a:prstGeom prst="rect">
            <a:avLst/>
          </a:prstGeom>
          <a:ln w="12700">
            <a:miter lim="400000"/>
          </a:ln>
        </p:spPr>
      </p:pic>
      <p:pic>
        <p:nvPicPr>
          <p:cNvPr id="275" name="Image" descr="Image"/>
          <p:cNvPicPr>
            <a:picLocks noChangeAspect="1"/>
          </p:cNvPicPr>
          <p:nvPr/>
        </p:nvPicPr>
        <p:blipFill>
          <a:blip r:embed="rId4">
            <a:extLst/>
          </a:blip>
          <a:stretch>
            <a:fillRect/>
          </a:stretch>
        </p:blipFill>
        <p:spPr>
          <a:xfrm>
            <a:off x="18987487" y="3582062"/>
            <a:ext cx="3289301" cy="24638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Insights into crime?"/>
          <p:cNvSpPr txBox="1"/>
          <p:nvPr>
            <p:ph type="title"/>
          </p:nvPr>
        </p:nvSpPr>
        <p:spPr>
          <a:prstGeom prst="rect">
            <a:avLst/>
          </a:prstGeom>
        </p:spPr>
        <p:txBody>
          <a:bodyPr/>
          <a:lstStyle/>
          <a:p>
            <a:pPr/>
            <a:r>
              <a:t>Insights into crime?</a:t>
            </a:r>
          </a:p>
        </p:txBody>
      </p:sp>
      <p:sp>
        <p:nvSpPr>
          <p:cNvPr id="278" name="Dependent Variable…"/>
          <p:cNvSpPr txBox="1"/>
          <p:nvPr/>
        </p:nvSpPr>
        <p:spPr>
          <a:xfrm>
            <a:off x="1199762" y="3586621"/>
            <a:ext cx="7796734" cy="718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r>
              <a:t>Dependent Variable</a:t>
            </a:r>
          </a:p>
          <a:p>
            <a:pPr algn="l"/>
          </a:p>
          <a:p>
            <a:pPr algn="l"/>
            <a:r>
              <a:t>Independent Variables</a:t>
            </a:r>
          </a:p>
          <a:p>
            <a:pPr algn="l"/>
          </a:p>
          <a:p>
            <a:pPr algn="l"/>
            <a:r>
              <a:t>Observations</a:t>
            </a:r>
          </a:p>
          <a:p>
            <a:pPr algn="l"/>
          </a:p>
          <a:p>
            <a:pPr algn="l"/>
            <a:r>
              <a:t>Train / Test</a:t>
            </a:r>
          </a:p>
          <a:p>
            <a:pPr algn="l"/>
          </a:p>
          <a:p>
            <a:pPr algn="l"/>
            <a:r>
              <a:t>Machine Learning Models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Image" descr="Image"/>
          <p:cNvPicPr>
            <a:picLocks noChangeAspect="1"/>
          </p:cNvPicPr>
          <p:nvPr/>
        </p:nvPicPr>
        <p:blipFill>
          <a:blip r:embed="rId2">
            <a:extLst/>
          </a:blip>
          <a:stretch>
            <a:fillRect/>
          </a:stretch>
        </p:blipFill>
        <p:spPr>
          <a:xfrm>
            <a:off x="1132130" y="-1"/>
            <a:ext cx="22432559" cy="13716001"/>
          </a:xfrm>
          <a:prstGeom prst="rect">
            <a:avLst/>
          </a:prstGeom>
          <a:ln w="12700">
            <a:miter lim="400000"/>
          </a:ln>
        </p:spPr>
      </p:pic>
      <p:sp>
        <p:nvSpPr>
          <p:cNvPr id="128" name="San Francisco"/>
          <p:cNvSpPr txBox="1"/>
          <p:nvPr>
            <p:ph type="title"/>
          </p:nvPr>
        </p:nvSpPr>
        <p:spPr>
          <a:prstGeom prst="rect">
            <a:avLst/>
          </a:prstGeom>
        </p:spPr>
        <p:txBody>
          <a:bodyPr/>
          <a:lstStyle>
            <a:lvl1pPr>
              <a:defRPr>
                <a:solidFill>
                  <a:schemeClr val="accent1">
                    <a:hueOff val="300940"/>
                    <a:lumOff val="-21749"/>
                  </a:schemeClr>
                </a:solidFill>
              </a:defRPr>
            </a:lvl1pPr>
          </a:lstStyle>
          <a:p>
            <a:pPr/>
            <a:r>
              <a:t>San Francisco</a:t>
            </a:r>
          </a:p>
        </p:txBody>
      </p:sp>
      <p:sp>
        <p:nvSpPr>
          <p:cNvPr id="129" name="Founded: 1849…"/>
          <p:cNvSpPr txBox="1"/>
          <p:nvPr/>
        </p:nvSpPr>
        <p:spPr>
          <a:xfrm>
            <a:off x="1790700" y="3500933"/>
            <a:ext cx="20815301" cy="103378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a:solidFill>
                  <a:schemeClr val="accent1">
                    <a:hueOff val="300940"/>
                    <a:lumOff val="-21749"/>
                  </a:schemeClr>
                </a:solidFill>
              </a:defRPr>
            </a:pPr>
            <a:r>
              <a:rPr b="1">
                <a:latin typeface="Helvetica"/>
                <a:ea typeface="Helvetica"/>
                <a:cs typeface="Helvetica"/>
                <a:sym typeface="Helvetica"/>
              </a:rPr>
              <a:t>Founded</a:t>
            </a:r>
            <a:r>
              <a:t>: 1849</a:t>
            </a:r>
          </a:p>
          <a:p>
            <a:pPr algn="l">
              <a:defRPr>
                <a:solidFill>
                  <a:schemeClr val="accent1">
                    <a:hueOff val="300940"/>
                    <a:lumOff val="-21749"/>
                  </a:schemeClr>
                </a:solidFill>
              </a:defRPr>
            </a:pPr>
          </a:p>
          <a:p>
            <a:pPr algn="l">
              <a:defRPr>
                <a:solidFill>
                  <a:schemeClr val="accent1">
                    <a:hueOff val="300940"/>
                    <a:lumOff val="-21749"/>
                  </a:schemeClr>
                </a:solidFill>
              </a:defRPr>
            </a:pPr>
            <a:r>
              <a:rPr b="1">
                <a:latin typeface="Helvetica"/>
                <a:ea typeface="Helvetica"/>
                <a:cs typeface="Helvetica"/>
                <a:sym typeface="Helvetica"/>
              </a:rPr>
              <a:t>Population</a:t>
            </a:r>
            <a:r>
              <a:t>: 874,784 </a:t>
            </a:r>
            <a:r>
              <a:rPr sz="3100"/>
              <a:t>(Bay Area: 7m)</a:t>
            </a:r>
          </a:p>
          <a:p>
            <a:pPr algn="l">
              <a:defRPr>
                <a:solidFill>
                  <a:schemeClr val="accent1">
                    <a:hueOff val="300940"/>
                    <a:lumOff val="-21749"/>
                  </a:schemeClr>
                </a:solidFill>
              </a:defRPr>
            </a:pPr>
          </a:p>
          <a:p>
            <a:pPr algn="l">
              <a:defRPr>
                <a:solidFill>
                  <a:schemeClr val="accent1">
                    <a:hueOff val="300940"/>
                    <a:lumOff val="-21749"/>
                  </a:schemeClr>
                </a:solidFill>
              </a:defRPr>
            </a:pPr>
            <a:r>
              <a:rPr b="1">
                <a:latin typeface="Helvetica"/>
                <a:ea typeface="Helvetica"/>
                <a:cs typeface="Helvetica"/>
                <a:sym typeface="Helvetica"/>
              </a:rPr>
              <a:t>Area:</a:t>
            </a:r>
            <a:r>
              <a:t> 7 miles in both width and length (49 miles squared)</a:t>
            </a:r>
          </a:p>
          <a:p>
            <a:pPr algn="l">
              <a:defRPr>
                <a:solidFill>
                  <a:schemeClr val="accent1">
                    <a:hueOff val="300940"/>
                    <a:lumOff val="-21749"/>
                  </a:schemeClr>
                </a:solidFill>
              </a:defRPr>
            </a:pPr>
          </a:p>
          <a:p>
            <a:pPr algn="l">
              <a:defRPr>
                <a:solidFill>
                  <a:schemeClr val="accent1">
                    <a:hueOff val="300940"/>
                    <a:lumOff val="-21749"/>
                  </a:schemeClr>
                </a:solidFill>
              </a:defRPr>
            </a:pPr>
            <a:r>
              <a:rPr b="1">
                <a:latin typeface="Helvetica"/>
                <a:ea typeface="Helvetica"/>
                <a:cs typeface="Helvetica"/>
                <a:sym typeface="Helvetica"/>
              </a:rPr>
              <a:t>Fun Facts:</a:t>
            </a:r>
            <a:r>
              <a:t> North America’s Oldest China Town</a:t>
            </a:r>
          </a:p>
          <a:p>
            <a:pPr algn="l">
              <a:defRPr>
                <a:solidFill>
                  <a:schemeClr val="accent1">
                    <a:hueOff val="300940"/>
                    <a:lumOff val="-21749"/>
                  </a:schemeClr>
                </a:solidFill>
              </a:defRPr>
            </a:pPr>
          </a:p>
          <a:p>
            <a:pPr lvl="3" algn="l">
              <a:defRPr>
                <a:solidFill>
                  <a:schemeClr val="accent1">
                    <a:hueOff val="300940"/>
                    <a:lumOff val="-21749"/>
                  </a:schemeClr>
                </a:solidFill>
              </a:defRPr>
            </a:pPr>
            <a:r>
              <a:t>                   The fortune cookie was born here</a:t>
            </a:r>
          </a:p>
          <a:p>
            <a:pPr algn="l">
              <a:defRPr>
                <a:solidFill>
                  <a:schemeClr val="accent1">
                    <a:hueOff val="300940"/>
                    <a:lumOff val="-21749"/>
                  </a:schemeClr>
                </a:solidFill>
              </a:defRPr>
            </a:pPr>
          </a:p>
          <a:p>
            <a:pPr algn="l">
              <a:defRPr>
                <a:solidFill>
                  <a:schemeClr val="accent1">
                    <a:hueOff val="300940"/>
                    <a:lumOff val="-21749"/>
                  </a:schemeClr>
                </a:solidFill>
              </a:defRPr>
            </a:pPr>
            <a:r>
              <a:t>                   City has 50+ hills</a:t>
            </a:r>
          </a:p>
          <a:p>
            <a:pPr algn="l">
              <a:defRPr>
                <a:solidFill>
                  <a:schemeClr val="accent1">
                    <a:hueOff val="300940"/>
                    <a:lumOff val="-21749"/>
                  </a:schemeClr>
                </a:solidFill>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OLS Regression Results…"/>
          <p:cNvSpPr txBox="1"/>
          <p:nvPr/>
        </p:nvSpPr>
        <p:spPr>
          <a:xfrm>
            <a:off x="717717" y="101599"/>
            <a:ext cx="13800345" cy="135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900">
                <a:solidFill>
                  <a:srgbClr val="D4D4D4"/>
                </a:solidFill>
                <a:latin typeface="Menlo Regular"/>
                <a:ea typeface="Menlo Regular"/>
                <a:cs typeface="Menlo Regular"/>
                <a:sym typeface="Menlo Regular"/>
              </a:defRPr>
            </a:pPr>
            <a:r>
              <a:t>                            OLS Regression Results                            </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Dep. Variable:             crime_rate   R-squared:                       0.963</a:t>
            </a:r>
          </a:p>
          <a:p>
            <a:pPr algn="l" defTabSz="457200">
              <a:defRPr sz="1900">
                <a:solidFill>
                  <a:srgbClr val="D4D4D4"/>
                </a:solidFill>
                <a:latin typeface="Menlo Regular"/>
                <a:ea typeface="Menlo Regular"/>
                <a:cs typeface="Menlo Regular"/>
                <a:sym typeface="Menlo Regular"/>
              </a:defRPr>
            </a:pPr>
            <a:r>
              <a:t>Model:                            OLS   </a:t>
            </a:r>
            <a:r>
              <a:rPr b="1">
                <a:solidFill>
                  <a:srgbClr val="FFFFFF"/>
                </a:solidFill>
              </a:rPr>
              <a:t>Adj. R-squared:                  0.917</a:t>
            </a:r>
            <a:endParaRPr b="1"/>
          </a:p>
          <a:p>
            <a:pPr algn="l" defTabSz="457200">
              <a:defRPr sz="1900">
                <a:solidFill>
                  <a:srgbClr val="D4D4D4"/>
                </a:solidFill>
                <a:latin typeface="Menlo Regular"/>
                <a:ea typeface="Menlo Regular"/>
                <a:cs typeface="Menlo Regular"/>
                <a:sym typeface="Menlo Regular"/>
              </a:defRPr>
            </a:pPr>
            <a:r>
              <a:t>Method:                 Least Squares   F-statistic:                     21.06</a:t>
            </a:r>
          </a:p>
          <a:p>
            <a:pPr algn="l" defTabSz="457200">
              <a:defRPr sz="1900">
                <a:solidFill>
                  <a:srgbClr val="D4D4D4"/>
                </a:solidFill>
                <a:latin typeface="Menlo Regular"/>
                <a:ea typeface="Menlo Regular"/>
                <a:cs typeface="Menlo Regular"/>
                <a:sym typeface="Menlo Regular"/>
              </a:defRPr>
            </a:pPr>
            <a:r>
              <a:t>Date:                Wed, 23 Nov 2022   Prob (F-statistic):           9.40e-09</a:t>
            </a:r>
          </a:p>
          <a:p>
            <a:pPr algn="l" defTabSz="457200">
              <a:defRPr sz="1900">
                <a:solidFill>
                  <a:srgbClr val="D4D4D4"/>
                </a:solidFill>
                <a:latin typeface="Menlo Regular"/>
                <a:ea typeface="Menlo Regular"/>
                <a:cs typeface="Menlo Regular"/>
                <a:sym typeface="Menlo Regular"/>
              </a:defRPr>
            </a:pPr>
            <a:r>
              <a:t>Time:                        13:18:31   Log-Likelihood:                -123.76</a:t>
            </a:r>
          </a:p>
          <a:p>
            <a:pPr algn="l" defTabSz="457200">
              <a:defRPr sz="1900">
                <a:solidFill>
                  <a:srgbClr val="D4D4D4"/>
                </a:solidFill>
                <a:latin typeface="Menlo Regular"/>
                <a:ea typeface="Menlo Regular"/>
                <a:cs typeface="Menlo Regular"/>
                <a:sym typeface="Menlo Regular"/>
              </a:defRPr>
            </a:pPr>
            <a:r>
              <a:t>No. Observations:                  41   AIC:                             293.5</a:t>
            </a:r>
          </a:p>
          <a:p>
            <a:pPr algn="l" defTabSz="457200">
              <a:defRPr sz="1900">
                <a:solidFill>
                  <a:srgbClr val="D4D4D4"/>
                </a:solidFill>
                <a:latin typeface="Menlo Regular"/>
                <a:ea typeface="Menlo Regular"/>
                <a:cs typeface="Menlo Regular"/>
                <a:sym typeface="Menlo Regular"/>
              </a:defRPr>
            </a:pPr>
            <a:r>
              <a:t>Df Residuals:                      18   BIC:                             332.9</a:t>
            </a:r>
          </a:p>
          <a:p>
            <a:pPr algn="l" defTabSz="457200">
              <a:defRPr sz="1900">
                <a:solidFill>
                  <a:srgbClr val="D4D4D4"/>
                </a:solidFill>
                <a:latin typeface="Menlo Regular"/>
                <a:ea typeface="Menlo Regular"/>
                <a:cs typeface="Menlo Regular"/>
                <a:sym typeface="Menlo Regular"/>
              </a:defRPr>
            </a:pPr>
            <a:r>
              <a:t>Df Model:                          22                                         </a:t>
            </a:r>
          </a:p>
          <a:p>
            <a:pPr algn="l" defTabSz="457200">
              <a:defRPr sz="1900">
                <a:solidFill>
                  <a:srgbClr val="D4D4D4"/>
                </a:solidFill>
                <a:latin typeface="Menlo Regular"/>
                <a:ea typeface="Menlo Regular"/>
                <a:cs typeface="Menlo Regular"/>
                <a:sym typeface="Menlo Regular"/>
              </a:defRPr>
            </a:pPr>
            <a:r>
              <a:t>Covariance Type:            nonrobust                                         </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                      coef    std err          t      P&gt;|t|      [0.025      0.975]</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const            -127.3935    125.039     -1.019      0.322    -390.091     135.304</a:t>
            </a:r>
          </a:p>
          <a:p>
            <a:pPr algn="l" defTabSz="457200">
              <a:defRPr b="1" sz="1900">
                <a:latin typeface="Menlo Regular"/>
                <a:ea typeface="Menlo Regular"/>
                <a:cs typeface="Menlo Regular"/>
                <a:sym typeface="Menlo Regular"/>
              </a:defRPr>
            </a:pPr>
            <a:r>
              <a:t>chci                0.6648      0.258      2.574      0.019       0.122       1.207</a:t>
            </a:r>
          </a:p>
          <a:p>
            <a:pPr algn="l" defTabSz="457200">
              <a:defRPr sz="1900">
                <a:solidFill>
                  <a:srgbClr val="D4D4D4"/>
                </a:solidFill>
                <a:latin typeface="Menlo Regular"/>
                <a:ea typeface="Menlo Regular"/>
                <a:cs typeface="Menlo Regular"/>
                <a:sym typeface="Menlo Regular"/>
              </a:defRPr>
            </a:pPr>
            <a:r>
              <a:t>a85a               -0.9544      1.453     -0.657      0.520      -4.007       2.099</a:t>
            </a:r>
          </a:p>
          <a:p>
            <a:pPr algn="l" defTabSz="457200">
              <a:defRPr sz="1900">
                <a:solidFill>
                  <a:srgbClr val="D4D4D4"/>
                </a:solidFill>
                <a:latin typeface="Menlo Regular"/>
                <a:ea typeface="Menlo Regular"/>
                <a:cs typeface="Menlo Regular"/>
                <a:sym typeface="Menlo Regular"/>
              </a:defRPr>
            </a:pPr>
            <a:r>
              <a:t>a7584               0.8287      0.870      0.952      0.354      -1.000       2.657</a:t>
            </a:r>
          </a:p>
          <a:p>
            <a:pPr algn="l" defTabSz="457200">
              <a:defRPr sz="1900">
                <a:solidFill>
                  <a:srgbClr val="D4D4D4"/>
                </a:solidFill>
                <a:latin typeface="Menlo Regular"/>
                <a:ea typeface="Menlo Regular"/>
                <a:cs typeface="Menlo Regular"/>
                <a:sym typeface="Menlo Regular"/>
              </a:defRPr>
            </a:pPr>
            <a:r>
              <a:t>a6574              -0.1390      1.402     -0.099      0.922      -3.083       2.806</a:t>
            </a:r>
          </a:p>
          <a:p>
            <a:pPr algn="l" defTabSz="457200">
              <a:defRPr sz="1900">
                <a:solidFill>
                  <a:srgbClr val="D4D4D4"/>
                </a:solidFill>
                <a:latin typeface="Menlo Regular"/>
                <a:ea typeface="Menlo Regular"/>
                <a:cs typeface="Menlo Regular"/>
                <a:sym typeface="Menlo Regular"/>
              </a:defRPr>
            </a:pPr>
            <a:r>
              <a:t>a5564              -0.6101      1.041     -0.586      0.565      -2.797       1.577</a:t>
            </a:r>
          </a:p>
          <a:p>
            <a:pPr algn="l" defTabSz="457200">
              <a:defRPr b="1" sz="1900">
                <a:latin typeface="Menlo Regular"/>
                <a:ea typeface="Menlo Regular"/>
                <a:cs typeface="Menlo Regular"/>
                <a:sym typeface="Menlo Regular"/>
              </a:defRPr>
            </a:pPr>
            <a:r>
              <a:t>a3554               1.9880      1.061      1.873      0.077      -0.242       4.218</a:t>
            </a:r>
          </a:p>
          <a:p>
            <a:pPr algn="l" defTabSz="457200">
              <a:defRPr sz="1900">
                <a:solidFill>
                  <a:srgbClr val="DCDEE0"/>
                </a:solidFill>
                <a:latin typeface="Menlo Regular"/>
                <a:ea typeface="Menlo Regular"/>
                <a:cs typeface="Menlo Regular"/>
                <a:sym typeface="Menlo Regular"/>
              </a:defRPr>
            </a:pPr>
            <a:r>
              <a:t>a2034               0.6673      0.599      1.115      0.280      -0.591       1.925</a:t>
            </a:r>
          </a:p>
          <a:p>
            <a:pPr algn="l" defTabSz="457200">
              <a:defRPr sz="1900">
                <a:solidFill>
                  <a:srgbClr val="DCDEE0"/>
                </a:solidFill>
                <a:latin typeface="Menlo Regular"/>
                <a:ea typeface="Menlo Regular"/>
                <a:cs typeface="Menlo Regular"/>
                <a:sym typeface="Menlo Regular"/>
              </a:defRPr>
            </a:pPr>
            <a:r>
              <a:t>mage                0.6508      1.440      0.452      0.657      -2.375       3.677</a:t>
            </a:r>
          </a:p>
          <a:p>
            <a:pPr algn="l" defTabSz="457200">
              <a:defRPr b="1" sz="1900">
                <a:latin typeface="Menlo Regular"/>
                <a:ea typeface="Menlo Regular"/>
                <a:cs typeface="Menlo Regular"/>
                <a:sym typeface="Menlo Regular"/>
              </a:defRPr>
            </a:pPr>
            <a:r>
              <a:t>pop                -0.0075      0.003     -2.483      0.023      -0.014      -0.001</a:t>
            </a:r>
          </a:p>
          <a:p>
            <a:pPr algn="l" defTabSz="457200">
              <a:defRPr sz="1900">
                <a:solidFill>
                  <a:srgbClr val="DCDEE0"/>
                </a:solidFill>
                <a:latin typeface="Menlo Regular"/>
                <a:ea typeface="Menlo Regular"/>
                <a:cs typeface="Menlo Regular"/>
                <a:sym typeface="Menlo Regular"/>
              </a:defRPr>
            </a:pPr>
            <a:r>
              <a:t>pop_white          -0.1523      0.973     -0.157      0.877      -2.196       1.892</a:t>
            </a:r>
          </a:p>
          <a:p>
            <a:pPr algn="l" defTabSz="457200">
              <a:defRPr sz="1900">
                <a:solidFill>
                  <a:srgbClr val="DCDEE0"/>
                </a:solidFill>
                <a:latin typeface="Menlo Regular"/>
                <a:ea typeface="Menlo Regular"/>
                <a:cs typeface="Menlo Regular"/>
                <a:sym typeface="Menlo Regular"/>
              </a:defRPr>
            </a:pPr>
            <a:r>
              <a:t>pop_black          -0.1645      1.075     -0.153      0.880      -2.423       2.094</a:t>
            </a:r>
          </a:p>
          <a:p>
            <a:pPr algn="l" defTabSz="457200">
              <a:defRPr sz="1900">
                <a:solidFill>
                  <a:srgbClr val="DCDEE0"/>
                </a:solidFill>
                <a:latin typeface="Menlo Regular"/>
                <a:ea typeface="Menlo Regular"/>
                <a:cs typeface="Menlo Regular"/>
                <a:sym typeface="Menlo Regular"/>
              </a:defRPr>
            </a:pPr>
            <a:r>
              <a:t>pop_asian           0.1583      0.987      0.160      0.874      -1.916       2.233</a:t>
            </a:r>
          </a:p>
          <a:p>
            <a:pPr algn="l" defTabSz="457200">
              <a:defRPr sz="1900">
                <a:solidFill>
                  <a:srgbClr val="DCDEE0"/>
                </a:solidFill>
                <a:latin typeface="Menlo Regular"/>
                <a:ea typeface="Menlo Regular"/>
                <a:cs typeface="Menlo Regular"/>
                <a:sym typeface="Menlo Regular"/>
              </a:defRPr>
            </a:pPr>
            <a:r>
              <a:t>pop_latino         -0.1159      1.001     -0.116      0.909      -2.220       1.988</a:t>
            </a:r>
          </a:p>
          <a:p>
            <a:pPr algn="l" defTabSz="457200">
              <a:defRPr sz="1900">
                <a:solidFill>
                  <a:srgbClr val="DCDEE0"/>
                </a:solidFill>
                <a:latin typeface="Menlo Regular"/>
                <a:ea typeface="Menlo Regular"/>
                <a:cs typeface="Menlo Regular"/>
                <a:sym typeface="Menlo Regular"/>
              </a:defRPr>
            </a:pPr>
            <a:r>
              <a:t>h_med_rooms         0.2592      3.041      0.085      0.933      -6.130       6.649</a:t>
            </a:r>
          </a:p>
          <a:p>
            <a:pPr algn="l" defTabSz="457200">
              <a:defRPr sz="1900">
                <a:solidFill>
                  <a:srgbClr val="DCDEE0"/>
                </a:solidFill>
                <a:latin typeface="Menlo Regular"/>
                <a:ea typeface="Menlo Regular"/>
                <a:cs typeface="Menlo Regular"/>
                <a:sym typeface="Menlo Regular"/>
              </a:defRPr>
            </a:pPr>
            <a:r>
              <a:t>h_rental_units     -0.0240      0.153     -0.157      0.877      -0.346       0.298</a:t>
            </a:r>
          </a:p>
          <a:p>
            <a:pPr algn="l" defTabSz="457200">
              <a:defRPr b="1" sz="1900">
                <a:latin typeface="Menlo Regular"/>
                <a:ea typeface="Menlo Regular"/>
                <a:cs typeface="Menlo Regular"/>
                <a:sym typeface="Menlo Regular"/>
              </a:defRPr>
            </a:pPr>
            <a:r>
              <a:t>h_rentel_size      13.7870     10.735      1.284      0.215      -8.767      36.341</a:t>
            </a:r>
          </a:p>
          <a:p>
            <a:pPr algn="l" defTabSz="457200">
              <a:defRPr sz="1900">
                <a:solidFill>
                  <a:srgbClr val="DCDEE0"/>
                </a:solidFill>
                <a:latin typeface="Menlo Regular"/>
                <a:ea typeface="Menlo Regular"/>
                <a:cs typeface="Menlo Regular"/>
                <a:sym typeface="Menlo Regular"/>
              </a:defRPr>
            </a:pPr>
            <a:r>
              <a:t>h_med_rent         -0.0017      0.008     -0.230      0.821      -0.018       0.014</a:t>
            </a:r>
          </a:p>
          <a:p>
            <a:pPr algn="l" defTabSz="457200">
              <a:defRPr sz="1900">
                <a:solidFill>
                  <a:srgbClr val="DCDEE0"/>
                </a:solidFill>
                <a:latin typeface="Menlo Regular"/>
                <a:ea typeface="Menlo Regular"/>
                <a:cs typeface="Menlo Regular"/>
                <a:sym typeface="Menlo Regular"/>
              </a:defRPr>
            </a:pPr>
            <a:r>
              <a:t>h_med_homeprice -1.187e-06   7.76e-06     -0.153      0.880   -1.75e-05    1.51e-05</a:t>
            </a:r>
          </a:p>
          <a:p>
            <a:pPr algn="l" defTabSz="457200">
              <a:defRPr sz="1900">
                <a:solidFill>
                  <a:srgbClr val="DCDEE0"/>
                </a:solidFill>
                <a:latin typeface="Menlo Regular"/>
                <a:ea typeface="Menlo Regular"/>
                <a:cs typeface="Menlo Regular"/>
                <a:sym typeface="Menlo Regular"/>
              </a:defRPr>
            </a:pPr>
            <a:r>
              <a:t>eco_clf            -0.4060      0.718     -0.565      0.579      -1.915       1.103</a:t>
            </a:r>
          </a:p>
          <a:p>
            <a:pPr algn="l" defTabSz="457200">
              <a:defRPr sz="1900">
                <a:solidFill>
                  <a:srgbClr val="DCDEE0"/>
                </a:solidFill>
                <a:latin typeface="Menlo Regular"/>
                <a:ea typeface="Menlo Regular"/>
                <a:cs typeface="Menlo Regular"/>
                <a:sym typeface="Menlo Regular"/>
              </a:defRPr>
            </a:pPr>
            <a:r>
              <a:t>eco_unemp          -0.2932      1.173     -0.250      0.805      -2.757       2.170</a:t>
            </a:r>
          </a:p>
          <a:p>
            <a:pPr algn="l" defTabSz="457200">
              <a:defRPr b="1" sz="1900">
                <a:latin typeface="Menlo Regular"/>
                <a:ea typeface="Menlo Regular"/>
                <a:cs typeface="Menlo Regular"/>
                <a:sym typeface="Menlo Regular"/>
              </a:defRPr>
            </a:pPr>
            <a:r>
              <a:t>eco_med_hincome    -0.0003      0.000     -2.209      0.040      -0.001   -1.42e-05</a:t>
            </a:r>
          </a:p>
          <a:p>
            <a:pPr algn="l" defTabSz="457200">
              <a:defRPr sz="1900">
                <a:solidFill>
                  <a:srgbClr val="D4D4D4"/>
                </a:solidFill>
                <a:latin typeface="Menlo Regular"/>
                <a:ea typeface="Menlo Regular"/>
                <a:cs typeface="Menlo Regular"/>
                <a:sym typeface="Menlo Regular"/>
              </a:defRPr>
            </a:pPr>
            <a:r>
              <a:t>eco_poverty        -0.6266      0.536     -1.169      0.258      -1.753       0.500</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Omnibus:                        4.803   Durbin-Watson:                   1.993</a:t>
            </a:r>
          </a:p>
          <a:p>
            <a:pPr algn="l" defTabSz="457200">
              <a:defRPr sz="1900">
                <a:solidFill>
                  <a:srgbClr val="D4D4D4"/>
                </a:solidFill>
                <a:latin typeface="Menlo Regular"/>
                <a:ea typeface="Menlo Regular"/>
                <a:cs typeface="Menlo Regular"/>
                <a:sym typeface="Menlo Regular"/>
              </a:defRPr>
            </a:pPr>
            <a:r>
              <a:t>Prob(Omnibus):                  0.091   Jarque-Bera (JB):                3.558</a:t>
            </a:r>
          </a:p>
          <a:p>
            <a:pPr algn="l" defTabSz="457200">
              <a:defRPr sz="1900">
                <a:solidFill>
                  <a:srgbClr val="D4D4D4"/>
                </a:solidFill>
                <a:latin typeface="Menlo Regular"/>
                <a:ea typeface="Menlo Regular"/>
                <a:cs typeface="Menlo Regular"/>
                <a:sym typeface="Menlo Regular"/>
              </a:defRPr>
            </a:pPr>
            <a:r>
              <a:t>Skew:                           0.673   Prob(JB):                        0.169</a:t>
            </a:r>
          </a:p>
          <a:p>
            <a:pPr algn="l" defTabSz="457200">
              <a:defRPr sz="1900">
                <a:solidFill>
                  <a:srgbClr val="D4D4D4"/>
                </a:solidFill>
                <a:latin typeface="Menlo Regular"/>
                <a:ea typeface="Menlo Regular"/>
                <a:cs typeface="Menlo Regular"/>
                <a:sym typeface="Menlo Regular"/>
              </a:defRPr>
            </a:pPr>
            <a:r>
              <a:t>Kurtosis:                       3.521   Cond. No.                     1.33e+08</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p>
          <a:p>
            <a:pPr algn="l" defTabSz="457200">
              <a:defRPr sz="1900">
                <a:solidFill>
                  <a:srgbClr val="D4D4D4"/>
                </a:solidFill>
                <a:latin typeface="Menlo Regular"/>
                <a:ea typeface="Menlo Regular"/>
                <a:cs typeface="Menlo Regular"/>
                <a:sym typeface="Menlo Regular"/>
              </a:defRPr>
            </a:pPr>
            <a:r>
              <a:t>Notes:</a:t>
            </a:r>
          </a:p>
          <a:p>
            <a:pPr algn="l" defTabSz="457200">
              <a:defRPr sz="1900">
                <a:solidFill>
                  <a:srgbClr val="D4D4D4"/>
                </a:solidFill>
                <a:latin typeface="Menlo Regular"/>
                <a:ea typeface="Menlo Regular"/>
                <a:cs typeface="Menlo Regular"/>
                <a:sym typeface="Menlo Regular"/>
              </a:defRPr>
            </a:pPr>
            <a:r>
              <a:t>[1] Standard Errors assume that the covariance matrix of the errors is correctly specified.</a:t>
            </a:r>
          </a:p>
          <a:p>
            <a:pPr algn="l" defTabSz="457200">
              <a:defRPr sz="1900">
                <a:solidFill>
                  <a:srgbClr val="D4D4D4"/>
                </a:solidFill>
                <a:latin typeface="Menlo Regular"/>
                <a:ea typeface="Menlo Regular"/>
                <a:cs typeface="Menlo Regular"/>
                <a:sym typeface="Menlo Regular"/>
              </a:defRPr>
            </a:pPr>
            <a:r>
              <a:t>[2] The condition number is large, 1.33e+08. This might indicate that there are</a:t>
            </a:r>
          </a:p>
          <a:p>
            <a:pPr algn="l" defTabSz="457200">
              <a:defRPr sz="1900">
                <a:solidFill>
                  <a:srgbClr val="D4D4D4"/>
                </a:solidFill>
                <a:latin typeface="Menlo Regular"/>
                <a:ea typeface="Menlo Regular"/>
                <a:cs typeface="Menlo Regular"/>
                <a:sym typeface="Menlo Regular"/>
              </a:defRPr>
            </a:pPr>
            <a:r>
              <a:t>strong multicollinearity or other numerical problems.</a:t>
            </a:r>
          </a:p>
        </p:txBody>
      </p:sp>
      <p:sp>
        <p:nvSpPr>
          <p:cNvPr id="281" name="Adjusted R Squared: 91%"/>
          <p:cNvSpPr txBox="1"/>
          <p:nvPr>
            <p:ph type="body" sz="half" idx="1"/>
          </p:nvPr>
        </p:nvSpPr>
        <p:spPr>
          <a:xfrm>
            <a:off x="13756237" y="538040"/>
            <a:ext cx="10394828" cy="11946060"/>
          </a:xfrm>
          <a:prstGeom prst="rect">
            <a:avLst/>
          </a:prstGeom>
        </p:spPr>
        <p:txBody>
          <a:bodyPr lIns="0" tIns="0" rIns="0" bIns="0" anchor="t"/>
          <a:lstStyle/>
          <a:p>
            <a:pPr marL="0" indent="0" defTabSz="12700">
              <a:spcBef>
                <a:spcPts val="1800"/>
              </a:spcBef>
              <a:buSzTx/>
              <a:buNone/>
            </a:pPr>
            <a:r>
              <a:t>Adjusted R Squared:</a:t>
            </a:r>
            <a:r>
              <a:rPr b="1">
                <a:latin typeface="Helvetica"/>
                <a:ea typeface="Helvetica"/>
                <a:cs typeface="Helvetica"/>
                <a:sym typeface="Helvetica"/>
              </a:rPr>
              <a:t> 91%</a:t>
            </a:r>
          </a:p>
        </p:txBody>
      </p:sp>
      <p:sp>
        <p:nvSpPr>
          <p:cNvPr id="282" name="Positive Correlations…"/>
          <p:cNvSpPr txBox="1"/>
          <p:nvPr/>
        </p:nvSpPr>
        <p:spPr>
          <a:xfrm>
            <a:off x="13756237" y="4133893"/>
            <a:ext cx="10394828" cy="835020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l" defTabSz="12700">
              <a:spcBef>
                <a:spcPts val="500"/>
              </a:spcBef>
              <a:defRPr b="1">
                <a:solidFill>
                  <a:schemeClr val="accent2"/>
                </a:solidFill>
                <a:latin typeface="Helvetica"/>
                <a:ea typeface="Helvetica"/>
                <a:cs typeface="Helvetica"/>
                <a:sym typeface="Helvetica"/>
              </a:defRPr>
            </a:pPr>
            <a:r>
              <a:t>Positive Correlations</a:t>
            </a:r>
          </a:p>
          <a:p>
            <a:pPr lvl="1" marL="1219200" indent="-609600" algn="l" defTabSz="12700">
              <a:spcBef>
                <a:spcPts val="500"/>
              </a:spcBef>
              <a:buSzPct val="75000"/>
              <a:buChar char="•"/>
            </a:pPr>
            <a:r>
              <a:t>CHCI</a:t>
            </a:r>
          </a:p>
          <a:p>
            <a:pPr lvl="1" marL="1219200" indent="-609600" algn="l" defTabSz="12700">
              <a:spcBef>
                <a:spcPts val="500"/>
              </a:spcBef>
              <a:buSzPct val="75000"/>
              <a:buChar char="•"/>
            </a:pPr>
            <a:r>
              <a:t>Age (35 - 54)</a:t>
            </a:r>
          </a:p>
          <a:p>
            <a:pPr lvl="1" marL="1219200" indent="-609600" algn="l" defTabSz="12700">
              <a:spcBef>
                <a:spcPts val="500"/>
              </a:spcBef>
              <a:buSzPct val="75000"/>
              <a:buChar char="•"/>
            </a:pPr>
            <a:r>
              <a:t>Rental Household Size</a:t>
            </a:r>
          </a:p>
          <a:p>
            <a:pPr algn="l" defTabSz="12700">
              <a:spcBef>
                <a:spcPts val="500"/>
              </a:spcBef>
              <a:defRPr b="1">
                <a:solidFill>
                  <a:schemeClr val="accent5"/>
                </a:solidFill>
                <a:latin typeface="Helvetica"/>
                <a:ea typeface="Helvetica"/>
                <a:cs typeface="Helvetica"/>
                <a:sym typeface="Helvetica"/>
              </a:defRPr>
            </a:pPr>
            <a:r>
              <a:t>Negative Correlations</a:t>
            </a:r>
          </a:p>
          <a:p>
            <a:pPr lvl="1" marL="1219200" indent="-609600" algn="l" defTabSz="12700">
              <a:spcBef>
                <a:spcPts val="500"/>
              </a:spcBef>
              <a:buSzPct val="75000"/>
              <a:buChar char="•"/>
            </a:pPr>
            <a:r>
              <a:t>Population</a:t>
            </a:r>
          </a:p>
          <a:p>
            <a:pPr lvl="1" marL="1219200" indent="-609600" algn="l" defTabSz="12700">
              <a:spcBef>
                <a:spcPts val="500"/>
              </a:spcBef>
              <a:buSzPct val="75000"/>
              <a:buChar char="•"/>
            </a:pPr>
            <a:r>
              <a:t>Median House Price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utliers?…"/>
          <p:cNvSpPr txBox="1"/>
          <p:nvPr>
            <p:ph type="body" idx="1"/>
          </p:nvPr>
        </p:nvSpPr>
        <p:spPr>
          <a:xfrm>
            <a:off x="1790700" y="5372100"/>
            <a:ext cx="20815300" cy="8135006"/>
          </a:xfrm>
          <a:prstGeom prst="rect">
            <a:avLst/>
          </a:prstGeom>
        </p:spPr>
        <p:txBody>
          <a:bodyPr anchor="b"/>
          <a:lstStyle/>
          <a:p>
            <a:pPr marL="0" indent="0">
              <a:spcBef>
                <a:spcPts val="0"/>
              </a:spcBef>
              <a:buSzTx/>
              <a:buNone/>
            </a:pPr>
            <a:r>
              <a:t>Outliers?</a:t>
            </a:r>
          </a:p>
          <a:p>
            <a:pPr marL="0" indent="0">
              <a:spcBef>
                <a:spcPts val="0"/>
              </a:spcBef>
              <a:buSzTx/>
              <a:buNone/>
              <a:defRPr sz="2800"/>
            </a:pPr>
            <a:r>
              <a:t>A very high Adjusted R-Squared seemed suspicious.</a:t>
            </a:r>
          </a:p>
        </p:txBody>
      </p:sp>
      <p:pic>
        <p:nvPicPr>
          <p:cNvPr id="285" name="Image" descr="Image"/>
          <p:cNvPicPr>
            <a:picLocks noChangeAspect="1"/>
          </p:cNvPicPr>
          <p:nvPr/>
        </p:nvPicPr>
        <p:blipFill>
          <a:blip r:embed="rId2">
            <a:extLst/>
          </a:blip>
          <a:stretch>
            <a:fillRect/>
          </a:stretch>
        </p:blipFill>
        <p:spPr>
          <a:xfrm>
            <a:off x="3816350" y="1454150"/>
            <a:ext cx="16751300" cy="108077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5206111" y="1013631"/>
            <a:ext cx="13971778" cy="1168873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Remove Observations:…"/>
          <p:cNvSpPr txBox="1"/>
          <p:nvPr/>
        </p:nvSpPr>
        <p:spPr>
          <a:xfrm>
            <a:off x="16975283" y="3338641"/>
            <a:ext cx="6058868"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600">
                <a:solidFill>
                  <a:srgbClr val="D4D4D4"/>
                </a:solidFill>
                <a:latin typeface="Courier New"/>
                <a:ea typeface="Courier New"/>
                <a:cs typeface="Courier New"/>
                <a:sym typeface="Courier New"/>
              </a:defRPr>
            </a:pPr>
            <a:r>
              <a:t>Remove Observations:</a:t>
            </a:r>
          </a:p>
          <a:p>
            <a:pPr algn="l" defTabSz="457200">
              <a:defRPr sz="2600">
                <a:solidFill>
                  <a:srgbClr val="D4D4D4"/>
                </a:solidFill>
                <a:latin typeface="Courier New"/>
                <a:ea typeface="Courier New"/>
                <a:cs typeface="Courier New"/>
                <a:sym typeface="Courier New"/>
              </a:defRPr>
            </a:pPr>
          </a:p>
          <a:p>
            <a:pPr algn="l" defTabSz="457200">
              <a:defRPr sz="2600">
                <a:solidFill>
                  <a:srgbClr val="D4D4D4"/>
                </a:solidFill>
                <a:latin typeface="Courier New"/>
                <a:ea typeface="Courier New"/>
                <a:cs typeface="Courier New"/>
                <a:sym typeface="Courier New"/>
              </a:defRPr>
            </a:pPr>
            <a:r>
              <a:rPr b="1"/>
              <a:t>Neighborhood</a:t>
            </a:r>
            <a:r>
              <a:t>: Golden Gate Park</a:t>
            </a:r>
          </a:p>
          <a:p>
            <a:pPr lvl="6" algn="l" defTabSz="457200">
              <a:defRPr sz="2600">
                <a:solidFill>
                  <a:srgbClr val="D4D4D4"/>
                </a:solidFill>
                <a:latin typeface="Courier New"/>
                <a:ea typeface="Courier New"/>
                <a:cs typeface="Courier New"/>
                <a:sym typeface="Courier New"/>
              </a:defRPr>
            </a:pPr>
            <a:r>
              <a:rPr b="1"/>
              <a:t>Population</a:t>
            </a:r>
            <a:r>
              <a:t>:   32</a:t>
            </a:r>
          </a:p>
          <a:p>
            <a:pPr lvl="3" algn="l" defTabSz="457200">
              <a:defRPr sz="2600">
                <a:solidFill>
                  <a:srgbClr val="D4D4D4"/>
                </a:solidFill>
                <a:latin typeface="Courier New"/>
                <a:ea typeface="Courier New"/>
                <a:cs typeface="Courier New"/>
                <a:sym typeface="Courier New"/>
              </a:defRPr>
            </a:pPr>
            <a:r>
              <a:rPr b="1"/>
              <a:t>Incidents</a:t>
            </a:r>
            <a:r>
              <a:t>:    5353</a:t>
            </a:r>
          </a:p>
          <a:p>
            <a:pPr algn="l" defTabSz="457200">
              <a:defRPr sz="2600">
                <a:solidFill>
                  <a:srgbClr val="D4D4D4"/>
                </a:solidFill>
                <a:latin typeface="Courier New"/>
                <a:ea typeface="Courier New"/>
                <a:cs typeface="Courier New"/>
                <a:sym typeface="Courier New"/>
              </a:defRPr>
            </a:pPr>
            <a:r>
              <a:rPr b="1"/>
              <a:t>Crime Rate</a:t>
            </a:r>
            <a:r>
              <a:t>:   </a:t>
            </a:r>
            <a:r>
              <a:rPr b="1"/>
              <a:t>167</a:t>
            </a:r>
          </a:p>
        </p:txBody>
      </p:sp>
      <p:graphicFrame>
        <p:nvGraphicFramePr>
          <p:cNvPr id="290" name="Table"/>
          <p:cNvGraphicFramePr/>
          <p:nvPr/>
        </p:nvGraphicFramePr>
        <p:xfrm>
          <a:off x="8661896" y="478444"/>
          <a:ext cx="7072908" cy="127718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974929"/>
                <a:gridCol w="1508458"/>
                <a:gridCol w="1296296"/>
                <a:gridCol w="1280523"/>
              </a:tblGrid>
              <a:tr h="303788">
                <a:tc>
                  <a:txBody>
                    <a:bodyPr/>
                    <a:lstStyle/>
                    <a:p>
                      <a:pPr algn="r" defTabSz="457200">
                        <a:defRPr sz="1800">
                          <a:solidFill>
                            <a:srgbClr val="000000"/>
                          </a:solidFill>
                        </a:defRPr>
                      </a:pPr>
                      <a:r>
                        <a:rPr b="1" sz="1600">
                          <a:solidFill>
                            <a:srgbClr val="D4D4D4"/>
                          </a:solidFill>
                          <a:latin typeface="Helvetica"/>
                          <a:ea typeface="Helvetica"/>
                          <a:cs typeface="Helvetica"/>
                          <a:sym typeface="Helvetica"/>
                        </a:rPr>
                        <a:t>neighborhood</a:t>
                      </a:r>
                    </a:p>
                  </a:txBody>
                  <a:tcPr marL="101600" marR="101600" marT="50800" marB="50800" anchor="ctr" anchorCtr="0" horzOverflow="overflow"/>
                </a:tc>
                <a:tc>
                  <a:txBody>
                    <a:bodyPr/>
                    <a:lstStyle/>
                    <a:p>
                      <a:pPr algn="r" defTabSz="457200">
                        <a:defRPr sz="1800">
                          <a:solidFill>
                            <a:srgbClr val="000000"/>
                          </a:solidFill>
                        </a:defRPr>
                      </a:pPr>
                      <a:r>
                        <a:rPr b="1" sz="1600">
                          <a:solidFill>
                            <a:srgbClr val="D4D4D4"/>
                          </a:solidFill>
                          <a:latin typeface="Helvetica"/>
                          <a:ea typeface="Helvetica"/>
                          <a:cs typeface="Helvetica"/>
                          <a:sym typeface="Helvetica"/>
                        </a:rPr>
                        <a:t>Population</a:t>
                      </a:r>
                    </a:p>
                  </a:txBody>
                  <a:tcPr marL="101600" marR="101600" marT="50800" marB="50800" anchor="ctr" anchorCtr="0" horzOverflow="overflow"/>
                </a:tc>
                <a:tc>
                  <a:txBody>
                    <a:bodyPr/>
                    <a:lstStyle/>
                    <a:p>
                      <a:pPr algn="r" defTabSz="457200">
                        <a:defRPr sz="1800">
                          <a:solidFill>
                            <a:srgbClr val="000000"/>
                          </a:solidFill>
                        </a:defRPr>
                      </a:pPr>
                      <a:r>
                        <a:rPr b="1" sz="1600">
                          <a:solidFill>
                            <a:srgbClr val="D4D4D4"/>
                          </a:solidFill>
                          <a:latin typeface="Helvetica"/>
                          <a:ea typeface="Helvetica"/>
                          <a:cs typeface="Helvetica"/>
                          <a:sym typeface="Helvetica"/>
                        </a:rPr>
                        <a:t>incidents</a:t>
                      </a:r>
                    </a:p>
                  </a:txBody>
                  <a:tcPr marL="101600" marR="101600" marT="50800" marB="50800" anchor="ctr" anchorCtr="0" horzOverflow="overflow"/>
                </a:tc>
                <a:tc>
                  <a:txBody>
                    <a:bodyPr/>
                    <a:lstStyle/>
                    <a:p>
                      <a:pPr defTabSz="914400">
                        <a:defRPr sz="1800">
                          <a:solidFill>
                            <a:srgbClr val="000000"/>
                          </a:solidFill>
                        </a:defRPr>
                      </a:pPr>
                      <a:r>
                        <a:rPr sz="1600">
                          <a:solidFill>
                            <a:srgbClr val="FFFFFF"/>
                          </a:solidFill>
                        </a:rPr>
                        <a:t>crime_rate</a:t>
                      </a:r>
                    </a:p>
                  </a:txBody>
                  <a:tcPr marL="50800" marR="508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Golden Gate Park</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32.000000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5353</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167.281250</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Tenderloin</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2477.166667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52194</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21.070040</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Financial District/South Beach</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2296.300000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41928</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18.258938</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Mission</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3436.705882</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54504</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15.859373</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South of Market</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3590.285714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41372</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11.523317</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Bayview Hunters Point</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3498.181818</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33660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9.622141</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North Beach</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2386.800000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17545</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7.350846</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Marina</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2798.444444</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14715</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5.258278</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Western Addition</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3185.571429</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16501</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5.179918</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Nob Hill</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2916.333333</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14719</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5.047091</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Russian Hill</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2605.285714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12594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4.834019</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Castro/Upper Market</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3305.428571</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15242</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4.611202</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Lincoln Park</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185.000000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808</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4.367568</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Chinatown</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2385.000000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9603</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4.026415</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McLaren Park</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153.000000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607</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3.967320</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Hayes Valley</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3963.600000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14057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3.546523</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Pacific Heights</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2661.444444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9138</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3.433474</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Sunset/Parkside</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5102.437500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15225</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2.983868</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Potrero Hill</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2969.000000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8802</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2.964635</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Outer Richmond</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4158.636364</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11903</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2.862236</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Haight Ashbury</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3836.200000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8494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2.214170</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Bernal Heights</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4358.166667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9568</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2.195419</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Mission Bay</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4443.333333</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9258</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2.083571</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West of Twin Peaks</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5497.857143</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10367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1.885644</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Lakeshore</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3592.000000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6530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1.817929</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Excelsior</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5122.500000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8631</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1.684919</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Inner Richmond</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4550.600000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6936</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1.524195</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Japantown</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3624.000000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5492</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1.515453</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Noe Valley</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3771.333333</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5670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1.503447</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Outer Mission</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4929.200000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7365</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1.494157</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Portola</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4060.750000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5877</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1.447270</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Lone Mountain/USF</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4337.500000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6170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1.422478</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Visitacion Valley</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3975.000000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5624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1.414843</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Inner Sunset</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4758.500000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6539</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1.374173</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Oceanview/Merced/Ingleside</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4555.833333</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5554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1.219096</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Presidio Heights</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3481.666667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3277</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0.941216</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Twin Peaks</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4034.000000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2674</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0.662866</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Glen Park</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4327.000000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2854</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0.659579</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Treasure Island</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3184.000000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1901</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0.597048</a:t>
                      </a:r>
                    </a:p>
                  </a:txBody>
                  <a:tcPr marL="101600" marR="101600" marT="50800" marB="50800" anchor="ctr" anchorCtr="0" horzOverflow="overflow"/>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Seacliff</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2416.000000</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763</a:t>
                      </a:r>
                    </a:p>
                  </a:txBody>
                  <a:tcPr marL="101600" marR="101600" marT="50800" marB="50800" anchor="ctr" anchorCtr="0" horzOverflow="overflow">
                    <a:solidFill>
                      <a:srgbClr val="828282">
                        <a:alpha val="7843"/>
                      </a:srgbClr>
                    </a:solidFill>
                  </a:tcPr>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0.315811</a:t>
                      </a:r>
                    </a:p>
                  </a:txBody>
                  <a:tcPr marL="101600" marR="101600" marT="50800" marB="50800" anchor="ctr" anchorCtr="0" horzOverflow="overflow">
                    <a:solidFill>
                      <a:srgbClr val="828282">
                        <a:alpha val="7843"/>
                      </a:srgbClr>
                    </a:solidFill>
                  </a:tcPr>
                </a:tc>
              </a:tr>
              <a:tr h="303788">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Presidio</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4073.000000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1070</a:t>
                      </a:r>
                    </a:p>
                  </a:txBody>
                  <a:tcPr marL="101600" marR="101600" marT="50800" marB="50800" anchor="ctr" anchorCtr="0" horzOverflow="overflow"/>
                </a:tc>
                <a:tc>
                  <a:txBody>
                    <a:bodyPr/>
                    <a:lstStyle/>
                    <a:p>
                      <a:pPr algn="r" defTabSz="457200">
                        <a:defRPr sz="1800">
                          <a:solidFill>
                            <a:srgbClr val="000000"/>
                          </a:solidFill>
                        </a:defRPr>
                      </a:pPr>
                      <a:r>
                        <a:rPr sz="1600">
                          <a:solidFill>
                            <a:srgbClr val="D4D4D4"/>
                          </a:solidFill>
                          <a:latin typeface="Helvetica"/>
                          <a:ea typeface="Helvetica"/>
                          <a:cs typeface="Helvetica"/>
                          <a:sym typeface="Helvetica"/>
                        </a:rPr>
                        <a:t>0.262706</a:t>
                      </a:r>
                    </a:p>
                  </a:txBody>
                  <a:tcPr marL="101600" marR="101600" marT="50800" marB="50800" anchor="ctr" anchorCtr="0" horzOverflow="overflow"/>
                </a:tc>
              </a:tr>
            </a:tbl>
          </a:graphicData>
        </a:graphic>
      </p:graphicFrame>
      <p:sp>
        <p:nvSpPr>
          <p:cNvPr id="291" name="Parks have very little ACS population though a significant number of crime incidents, creating outliers"/>
          <p:cNvSpPr txBox="1"/>
          <p:nvPr/>
        </p:nvSpPr>
        <p:spPr>
          <a:xfrm>
            <a:off x="464207" y="2879487"/>
            <a:ext cx="7801408" cy="403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Parks have very little ACS population though a significant number of crime incidents, creating outliers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Better representation with positive correlation for all races except White, Other Race, and Two Plus Races"/>
          <p:cNvSpPr txBox="1"/>
          <p:nvPr>
            <p:ph type="body" idx="1"/>
          </p:nvPr>
        </p:nvSpPr>
        <p:spPr>
          <a:xfrm>
            <a:off x="1790700" y="5372100"/>
            <a:ext cx="20815300" cy="8135006"/>
          </a:xfrm>
          <a:prstGeom prst="rect">
            <a:avLst/>
          </a:prstGeom>
        </p:spPr>
        <p:txBody>
          <a:bodyPr anchor="b"/>
          <a:lstStyle/>
          <a:p>
            <a:pPr marL="0" indent="0">
              <a:spcBef>
                <a:spcPts val="0"/>
              </a:spcBef>
              <a:buSzTx/>
              <a:buNone/>
            </a:pPr>
          </a:p>
          <a:p>
            <a:pPr marL="0" indent="0">
              <a:spcBef>
                <a:spcPts val="0"/>
              </a:spcBef>
              <a:buSzTx/>
              <a:buNone/>
              <a:defRPr sz="2800"/>
            </a:pPr>
            <a:r>
              <a:t>Better representation with positive correlation for all races except White, Other Race, and Two Plus Races</a:t>
            </a:r>
          </a:p>
        </p:txBody>
      </p:sp>
      <p:pic>
        <p:nvPicPr>
          <p:cNvPr id="294" name="Image" descr="Image"/>
          <p:cNvPicPr>
            <a:picLocks noChangeAspect="1"/>
          </p:cNvPicPr>
          <p:nvPr/>
        </p:nvPicPr>
        <p:blipFill>
          <a:blip r:embed="rId2">
            <a:extLst/>
          </a:blip>
          <a:stretch>
            <a:fillRect/>
          </a:stretch>
        </p:blipFill>
        <p:spPr>
          <a:xfrm>
            <a:off x="3867150" y="1454150"/>
            <a:ext cx="16649700" cy="108077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extLst/>
          </a:blip>
          <a:stretch>
            <a:fillRect/>
          </a:stretch>
        </p:blipFill>
        <p:spPr>
          <a:xfrm>
            <a:off x="5205789" y="973482"/>
            <a:ext cx="13972422" cy="11769036"/>
          </a:xfrm>
          <a:prstGeom prst="rect">
            <a:avLst/>
          </a:prstGeom>
          <a:ln w="12700">
            <a:miter lim="400000"/>
          </a:ln>
        </p:spPr>
      </p:pic>
      <p:sp>
        <p:nvSpPr>
          <p:cNvPr id="297" name="Better distribution with negative correlation for younger ages (&lt;20 years) and strong positive correlation for young adults (&lt;45)"/>
          <p:cNvSpPr txBox="1"/>
          <p:nvPr>
            <p:ph type="body" idx="1"/>
          </p:nvPr>
        </p:nvSpPr>
        <p:spPr>
          <a:xfrm>
            <a:off x="1790700" y="5372100"/>
            <a:ext cx="20815300" cy="8135006"/>
          </a:xfrm>
          <a:prstGeom prst="rect">
            <a:avLst/>
          </a:prstGeom>
        </p:spPr>
        <p:txBody>
          <a:bodyPr anchor="b"/>
          <a:lstStyle/>
          <a:p>
            <a:pPr marL="0" indent="0">
              <a:spcBef>
                <a:spcPts val="0"/>
              </a:spcBef>
              <a:buSzTx/>
              <a:buNone/>
            </a:pPr>
          </a:p>
          <a:p>
            <a:pPr marL="0" indent="0">
              <a:spcBef>
                <a:spcPts val="0"/>
              </a:spcBef>
              <a:buSzTx/>
              <a:buNone/>
              <a:defRPr sz="2800"/>
            </a:pPr>
            <a:r>
              <a:t>Better distribution with negative correlation for younger ages (&lt;20 years) and strong positive correlation for young adults (&lt;45)</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OLS Regression Results…"/>
          <p:cNvSpPr txBox="1"/>
          <p:nvPr/>
        </p:nvSpPr>
        <p:spPr>
          <a:xfrm>
            <a:off x="712582" y="-38100"/>
            <a:ext cx="13800345" cy="1379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900">
                <a:solidFill>
                  <a:srgbClr val="D4D4D4"/>
                </a:solidFill>
                <a:latin typeface="Menlo Regular"/>
                <a:ea typeface="Menlo Regular"/>
                <a:cs typeface="Menlo Regular"/>
                <a:sym typeface="Menlo Regular"/>
              </a:defRPr>
            </a:pPr>
            <a:r>
              <a:t>                            OLS Regression Results                            </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Dep. Variable:             crime_rate   R-squared:                       0.809</a:t>
            </a:r>
          </a:p>
          <a:p>
            <a:pPr algn="l" defTabSz="457200">
              <a:defRPr sz="1900">
                <a:solidFill>
                  <a:srgbClr val="D4D4D4"/>
                </a:solidFill>
                <a:latin typeface="Menlo Regular"/>
                <a:ea typeface="Menlo Regular"/>
                <a:cs typeface="Menlo Regular"/>
                <a:sym typeface="Menlo Regular"/>
              </a:defRPr>
            </a:pPr>
            <a:r>
              <a:t>Model:                            OLS   Adj. R-squared:                  </a:t>
            </a:r>
            <a:r>
              <a:rPr b="1">
                <a:solidFill>
                  <a:srgbClr val="FFFFFF"/>
                </a:solidFill>
              </a:rPr>
              <a:t>0.529</a:t>
            </a:r>
          </a:p>
          <a:p>
            <a:pPr algn="l" defTabSz="457200">
              <a:defRPr sz="1900">
                <a:solidFill>
                  <a:srgbClr val="D4D4D4"/>
                </a:solidFill>
                <a:latin typeface="Menlo Regular"/>
                <a:ea typeface="Menlo Regular"/>
                <a:cs typeface="Menlo Regular"/>
                <a:sym typeface="Menlo Regular"/>
              </a:defRPr>
            </a:pPr>
            <a:r>
              <a:t>Method:                 Least Squares   F-statistic:                     2.888</a:t>
            </a:r>
          </a:p>
          <a:p>
            <a:pPr algn="l" defTabSz="457200">
              <a:defRPr sz="1900">
                <a:solidFill>
                  <a:srgbClr val="D4D4D4"/>
                </a:solidFill>
                <a:latin typeface="Menlo Regular"/>
                <a:ea typeface="Menlo Regular"/>
                <a:cs typeface="Menlo Regular"/>
                <a:sym typeface="Menlo Regular"/>
              </a:defRPr>
            </a:pPr>
            <a:r>
              <a:t>Date:                Wed, 23 Nov 2022   Prob (F-statistic):             0.0194</a:t>
            </a:r>
          </a:p>
          <a:p>
            <a:pPr algn="l" defTabSz="457200">
              <a:defRPr sz="1900">
                <a:solidFill>
                  <a:srgbClr val="D4D4D4"/>
                </a:solidFill>
                <a:latin typeface="Menlo Regular"/>
                <a:ea typeface="Menlo Regular"/>
                <a:cs typeface="Menlo Regular"/>
                <a:sym typeface="Menlo Regular"/>
              </a:defRPr>
            </a:pPr>
            <a:r>
              <a:t>Time:                        13:20:11   Log-Likelihood:                -82.556</a:t>
            </a:r>
          </a:p>
          <a:p>
            <a:pPr algn="l" defTabSz="457200">
              <a:defRPr sz="1900">
                <a:solidFill>
                  <a:srgbClr val="D4D4D4"/>
                </a:solidFill>
                <a:latin typeface="Menlo Regular"/>
                <a:ea typeface="Menlo Regular"/>
                <a:cs typeface="Menlo Regular"/>
                <a:sym typeface="Menlo Regular"/>
              </a:defRPr>
            </a:pPr>
            <a:r>
              <a:t>No. Observations:                  38   AIC:                             211.1</a:t>
            </a:r>
          </a:p>
          <a:p>
            <a:pPr algn="l" defTabSz="457200">
              <a:defRPr sz="1900">
                <a:solidFill>
                  <a:srgbClr val="D4D4D4"/>
                </a:solidFill>
                <a:latin typeface="Menlo Regular"/>
                <a:ea typeface="Menlo Regular"/>
                <a:cs typeface="Menlo Regular"/>
                <a:sym typeface="Menlo Regular"/>
              </a:defRPr>
            </a:pPr>
            <a:r>
              <a:t>Df Residuals:                      15   BIC:                             248.8</a:t>
            </a:r>
          </a:p>
          <a:p>
            <a:pPr algn="l" defTabSz="457200">
              <a:defRPr sz="1900">
                <a:solidFill>
                  <a:srgbClr val="D4D4D4"/>
                </a:solidFill>
                <a:latin typeface="Menlo Regular"/>
                <a:ea typeface="Menlo Regular"/>
                <a:cs typeface="Menlo Regular"/>
                <a:sym typeface="Menlo Regular"/>
              </a:defRPr>
            </a:pPr>
          </a:p>
          <a:p>
            <a:pPr algn="l" defTabSz="457200">
              <a:defRPr sz="1900">
                <a:solidFill>
                  <a:srgbClr val="D4D4D4"/>
                </a:solidFill>
                <a:latin typeface="Menlo Regular"/>
                <a:ea typeface="Menlo Regular"/>
                <a:cs typeface="Menlo Regular"/>
                <a:sym typeface="Menlo Regular"/>
              </a:defRPr>
            </a:pPr>
            <a:r>
              <a:t>Df Model:                          22                                         </a:t>
            </a:r>
          </a:p>
          <a:p>
            <a:pPr algn="l" defTabSz="457200">
              <a:defRPr sz="1900">
                <a:solidFill>
                  <a:srgbClr val="D4D4D4"/>
                </a:solidFill>
                <a:latin typeface="Menlo Regular"/>
                <a:ea typeface="Menlo Regular"/>
                <a:cs typeface="Menlo Regular"/>
                <a:sym typeface="Menlo Regular"/>
              </a:defRPr>
            </a:pPr>
            <a:r>
              <a:t>Covariance Type:            nonrobust                                         </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                      coef    std err          t      P&gt;|t|      [0.025      0.975]</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const            -109.4247     57.781     -1.894      0.078    -232.582      13.733</a:t>
            </a:r>
          </a:p>
          <a:p>
            <a:pPr algn="l" defTabSz="457200">
              <a:defRPr sz="1900">
                <a:solidFill>
                  <a:srgbClr val="D4D4D4"/>
                </a:solidFill>
                <a:latin typeface="Menlo Regular"/>
                <a:ea typeface="Menlo Regular"/>
                <a:cs typeface="Menlo Regular"/>
                <a:sym typeface="Menlo Regular"/>
              </a:defRPr>
            </a:pPr>
            <a:r>
              <a:t>chci                0.2230      0.129      1.727      0.105      -0.052       0.498</a:t>
            </a:r>
          </a:p>
          <a:p>
            <a:pPr algn="l" defTabSz="457200">
              <a:defRPr sz="1900">
                <a:solidFill>
                  <a:srgbClr val="D4D4D4"/>
                </a:solidFill>
                <a:latin typeface="Menlo Regular"/>
                <a:ea typeface="Menlo Regular"/>
                <a:cs typeface="Menlo Regular"/>
                <a:sym typeface="Menlo Regular"/>
              </a:defRPr>
            </a:pPr>
            <a:r>
              <a:t>a85a               -1.0017      0.772     -1.298      0.214      -2.646       0.643</a:t>
            </a:r>
          </a:p>
          <a:p>
            <a:pPr algn="l" defTabSz="457200">
              <a:defRPr sz="1900">
                <a:solidFill>
                  <a:srgbClr val="D4D4D4"/>
                </a:solidFill>
                <a:latin typeface="Menlo Regular"/>
                <a:ea typeface="Menlo Regular"/>
                <a:cs typeface="Menlo Regular"/>
                <a:sym typeface="Menlo Regular"/>
              </a:defRPr>
            </a:pPr>
            <a:r>
              <a:t>a7584              -0.0195      1.076     -0.018      0.986      -2.314       2.275</a:t>
            </a:r>
          </a:p>
          <a:p>
            <a:pPr algn="l" defTabSz="457200">
              <a:defRPr sz="1900">
                <a:solidFill>
                  <a:srgbClr val="D4D4D4"/>
                </a:solidFill>
                <a:latin typeface="Menlo Regular"/>
                <a:ea typeface="Menlo Regular"/>
                <a:cs typeface="Menlo Regular"/>
                <a:sym typeface="Menlo Regular"/>
              </a:defRPr>
            </a:pPr>
            <a:r>
              <a:t>a6574               1.1228      0.768      1.462      0.164      -0.514       2.760</a:t>
            </a:r>
          </a:p>
          <a:p>
            <a:pPr algn="l" defTabSz="457200">
              <a:defRPr sz="1900">
                <a:solidFill>
                  <a:srgbClr val="D4D4D4"/>
                </a:solidFill>
                <a:latin typeface="Menlo Regular"/>
                <a:ea typeface="Menlo Regular"/>
                <a:cs typeface="Menlo Regular"/>
                <a:sym typeface="Menlo Regular"/>
              </a:defRPr>
            </a:pPr>
            <a:r>
              <a:t>a5564               0.9737      0.635      1.533      0.146      -0.380       2.328</a:t>
            </a:r>
          </a:p>
          <a:p>
            <a:pPr algn="l" defTabSz="457200">
              <a:defRPr sz="1900">
                <a:solidFill>
                  <a:srgbClr val="DCDEE0"/>
                </a:solidFill>
                <a:latin typeface="Menlo Regular"/>
                <a:ea typeface="Menlo Regular"/>
                <a:cs typeface="Menlo Regular"/>
                <a:sym typeface="Menlo Regular"/>
              </a:defRPr>
            </a:pPr>
            <a:r>
              <a:t>a3554               0.5748      0.536      1.073      0.300      -0.567       1.717</a:t>
            </a:r>
          </a:p>
          <a:p>
            <a:pPr algn="l" defTabSz="457200">
              <a:defRPr b="1" sz="1900">
                <a:latin typeface="Menlo Regular"/>
                <a:ea typeface="Menlo Regular"/>
                <a:cs typeface="Menlo Regular"/>
                <a:sym typeface="Menlo Regular"/>
              </a:defRPr>
            </a:pPr>
            <a:r>
              <a:t>a2034               0.8145      0.296      2.752      0.015       0.184       1.445</a:t>
            </a:r>
          </a:p>
          <a:p>
            <a:pPr algn="l" defTabSz="457200">
              <a:defRPr sz="1900">
                <a:solidFill>
                  <a:srgbClr val="DCDEE0"/>
                </a:solidFill>
                <a:latin typeface="Menlo Regular"/>
                <a:ea typeface="Menlo Regular"/>
                <a:cs typeface="Menlo Regular"/>
                <a:sym typeface="Menlo Regular"/>
              </a:defRPr>
            </a:pPr>
            <a:r>
              <a:t>mage                1.0738      0.672      1.597      0.131      -0.359       2.507</a:t>
            </a:r>
          </a:p>
          <a:p>
            <a:pPr algn="l" defTabSz="457200">
              <a:defRPr sz="1900">
                <a:solidFill>
                  <a:srgbClr val="DCDEE0"/>
                </a:solidFill>
                <a:latin typeface="Menlo Regular"/>
                <a:ea typeface="Menlo Regular"/>
                <a:cs typeface="Menlo Regular"/>
                <a:sym typeface="Menlo Regular"/>
              </a:defRPr>
            </a:pPr>
            <a:r>
              <a:t>pop                -0.0022      0.002     -1.380      0.188      -0.006       0.001</a:t>
            </a:r>
          </a:p>
          <a:p>
            <a:pPr algn="l" defTabSz="457200">
              <a:defRPr sz="1900">
                <a:solidFill>
                  <a:srgbClr val="DCDEE0"/>
                </a:solidFill>
                <a:latin typeface="Menlo Regular"/>
                <a:ea typeface="Menlo Regular"/>
                <a:cs typeface="Menlo Regular"/>
                <a:sym typeface="Menlo Regular"/>
              </a:defRPr>
            </a:pPr>
            <a:r>
              <a:t>pop_white          -0.5874      0.523     -1.123      0.279      -1.703       0.528</a:t>
            </a:r>
          </a:p>
          <a:p>
            <a:pPr algn="l" defTabSz="457200">
              <a:defRPr sz="1900">
                <a:solidFill>
                  <a:srgbClr val="DCDEE0"/>
                </a:solidFill>
                <a:latin typeface="Menlo Regular"/>
                <a:ea typeface="Menlo Regular"/>
                <a:cs typeface="Menlo Regular"/>
                <a:sym typeface="Menlo Regular"/>
              </a:defRPr>
            </a:pPr>
            <a:r>
              <a:t>pop_black           0.2051      0.505      0.407      0.690      -0.870       1.280</a:t>
            </a:r>
          </a:p>
          <a:p>
            <a:pPr algn="l" defTabSz="457200">
              <a:defRPr sz="1900">
                <a:solidFill>
                  <a:srgbClr val="DCDEE0"/>
                </a:solidFill>
                <a:latin typeface="Menlo Regular"/>
                <a:ea typeface="Menlo Regular"/>
                <a:cs typeface="Menlo Regular"/>
                <a:sym typeface="Menlo Regular"/>
              </a:defRPr>
            </a:pPr>
            <a:r>
              <a:t>pop_asian          -0.4314      0.500     -0.863      0.402      -1.497       0.635</a:t>
            </a:r>
          </a:p>
          <a:p>
            <a:pPr algn="l" defTabSz="457200">
              <a:defRPr sz="1900">
                <a:solidFill>
                  <a:srgbClr val="DCDEE0"/>
                </a:solidFill>
                <a:latin typeface="Menlo Regular"/>
                <a:ea typeface="Menlo Regular"/>
                <a:cs typeface="Menlo Regular"/>
                <a:sym typeface="Menlo Regular"/>
              </a:defRPr>
            </a:pPr>
            <a:r>
              <a:t>pop_latino         -0.0632      0.487     -0.130      0.898      -1.102       0.975</a:t>
            </a:r>
          </a:p>
          <a:p>
            <a:pPr algn="l" defTabSz="457200">
              <a:defRPr b="1" sz="1900">
                <a:latin typeface="Menlo Regular"/>
                <a:ea typeface="Menlo Regular"/>
                <a:cs typeface="Menlo Regular"/>
                <a:sym typeface="Menlo Regular"/>
              </a:defRPr>
            </a:pPr>
            <a:r>
              <a:t>h_med_rooms        -3.1406      1.551     -2.025      0.061      -6.446       0.164</a:t>
            </a:r>
          </a:p>
          <a:p>
            <a:pPr algn="l" defTabSz="457200">
              <a:defRPr sz="1900">
                <a:solidFill>
                  <a:srgbClr val="DCDEE0"/>
                </a:solidFill>
                <a:latin typeface="Menlo Regular"/>
                <a:ea typeface="Menlo Regular"/>
                <a:cs typeface="Menlo Regular"/>
                <a:sym typeface="Menlo Regular"/>
              </a:defRPr>
            </a:pPr>
            <a:r>
              <a:t>h_rental_units      0.1953      0.111      1.764      0.098      -0.041       0.431</a:t>
            </a:r>
          </a:p>
          <a:p>
            <a:pPr algn="l" defTabSz="457200">
              <a:defRPr sz="1900">
                <a:solidFill>
                  <a:srgbClr val="DCDEE0"/>
                </a:solidFill>
                <a:latin typeface="Menlo Regular"/>
                <a:ea typeface="Menlo Regular"/>
                <a:cs typeface="Menlo Regular"/>
                <a:sym typeface="Menlo Regular"/>
              </a:defRPr>
            </a:pPr>
            <a:r>
              <a:t>h_rentel_size       9.7535      4.980      1.959      0.069      -0.861      20.368</a:t>
            </a:r>
          </a:p>
          <a:p>
            <a:pPr algn="l" defTabSz="457200">
              <a:defRPr b="1" sz="1900">
                <a:latin typeface="Menlo Regular"/>
                <a:ea typeface="Menlo Regular"/>
                <a:cs typeface="Menlo Regular"/>
                <a:sym typeface="Menlo Regular"/>
              </a:defRPr>
            </a:pPr>
            <a:r>
              <a:t>h_med_rent          0.0081      0.004      2.194      0.044       0.000       0.016</a:t>
            </a:r>
          </a:p>
          <a:p>
            <a:pPr algn="l" defTabSz="457200">
              <a:defRPr b="1" sz="1900">
                <a:latin typeface="Menlo Regular"/>
                <a:ea typeface="Menlo Regular"/>
                <a:cs typeface="Menlo Regular"/>
                <a:sym typeface="Menlo Regular"/>
              </a:defRPr>
            </a:pPr>
            <a:r>
              <a:t>h_med_homeprice  1.292e-05   5.11e-06      2.531      0.023    2.04e-06    2.38e-05</a:t>
            </a:r>
          </a:p>
          <a:p>
            <a:pPr algn="l" defTabSz="457200">
              <a:defRPr sz="1900">
                <a:solidFill>
                  <a:srgbClr val="DCDEE0"/>
                </a:solidFill>
                <a:latin typeface="Menlo Regular"/>
                <a:ea typeface="Menlo Regular"/>
                <a:cs typeface="Menlo Regular"/>
                <a:sym typeface="Menlo Regular"/>
              </a:defRPr>
            </a:pPr>
            <a:r>
              <a:t>eco_clf            -0.4151      0.341     -1.217      0.242      -1.142       0.312</a:t>
            </a:r>
          </a:p>
          <a:p>
            <a:pPr algn="l" defTabSz="457200">
              <a:defRPr sz="1900">
                <a:solidFill>
                  <a:srgbClr val="DCDEE0"/>
                </a:solidFill>
                <a:latin typeface="Menlo Regular"/>
                <a:ea typeface="Menlo Regular"/>
                <a:cs typeface="Menlo Regular"/>
                <a:sym typeface="Menlo Regular"/>
              </a:defRPr>
            </a:pPr>
            <a:r>
              <a:t>eco_unemp          -0.2503      0.555     -0.451      0.659      -1.433       0.933</a:t>
            </a:r>
          </a:p>
          <a:p>
            <a:pPr algn="l" defTabSz="457200">
              <a:defRPr sz="1900">
                <a:solidFill>
                  <a:srgbClr val="DCDEE0"/>
                </a:solidFill>
                <a:latin typeface="Menlo Regular"/>
                <a:ea typeface="Menlo Regular"/>
                <a:cs typeface="Menlo Regular"/>
                <a:sym typeface="Menlo Regular"/>
              </a:defRPr>
            </a:pPr>
            <a:r>
              <a:t>eco_med_hincome -1.234e-05   6.99e-05     -0.177      0.862      -0.000       0.000</a:t>
            </a:r>
          </a:p>
          <a:p>
            <a:pPr algn="l" defTabSz="457200">
              <a:defRPr sz="1900">
                <a:solidFill>
                  <a:srgbClr val="DCDEE0"/>
                </a:solidFill>
                <a:latin typeface="Menlo Regular"/>
                <a:ea typeface="Menlo Regular"/>
                <a:cs typeface="Menlo Regular"/>
                <a:sym typeface="Menlo Regular"/>
              </a:defRPr>
            </a:pPr>
            <a:r>
              <a:t>eco_poverty        -0.0475      0.271     -0.175      0.863      -0.626       0.531</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r>
              <a:t>Omnibus:                        1.461   Durbin-Watson:                   1.923</a:t>
            </a:r>
          </a:p>
          <a:p>
            <a:pPr algn="l" defTabSz="457200">
              <a:defRPr sz="1900">
                <a:solidFill>
                  <a:srgbClr val="D4D4D4"/>
                </a:solidFill>
                <a:latin typeface="Menlo Regular"/>
                <a:ea typeface="Menlo Regular"/>
                <a:cs typeface="Menlo Regular"/>
                <a:sym typeface="Menlo Regular"/>
              </a:defRPr>
            </a:pPr>
            <a:r>
              <a:t>Prob(Omnibus):                  0.482   Jarque-Bera (JB):                1.160</a:t>
            </a:r>
          </a:p>
          <a:p>
            <a:pPr algn="l" defTabSz="457200">
              <a:defRPr sz="1900">
                <a:solidFill>
                  <a:srgbClr val="D4D4D4"/>
                </a:solidFill>
                <a:latin typeface="Menlo Regular"/>
                <a:ea typeface="Menlo Regular"/>
                <a:cs typeface="Menlo Regular"/>
                <a:sym typeface="Menlo Regular"/>
              </a:defRPr>
            </a:pPr>
            <a:r>
              <a:t>Skew:                           0.422   Prob(JB):                        0.560</a:t>
            </a:r>
          </a:p>
          <a:p>
            <a:pPr algn="l" defTabSz="457200">
              <a:defRPr sz="1900">
                <a:solidFill>
                  <a:srgbClr val="D4D4D4"/>
                </a:solidFill>
                <a:latin typeface="Menlo Regular"/>
                <a:ea typeface="Menlo Regular"/>
                <a:cs typeface="Menlo Regular"/>
                <a:sym typeface="Menlo Regular"/>
              </a:defRPr>
            </a:pPr>
            <a:r>
              <a:t>Kurtosis:                       2.858   Cond. No.                     1.36e+08</a:t>
            </a:r>
          </a:p>
          <a:p>
            <a:pPr algn="l" defTabSz="457200">
              <a:defRPr sz="1900">
                <a:solidFill>
                  <a:srgbClr val="D4D4D4"/>
                </a:solidFill>
                <a:latin typeface="Menlo Regular"/>
                <a:ea typeface="Menlo Regular"/>
                <a:cs typeface="Menlo Regular"/>
                <a:sym typeface="Menlo Regular"/>
              </a:defRPr>
            </a:pPr>
            <a:r>
              <a:t>==============================================================================</a:t>
            </a:r>
          </a:p>
          <a:p>
            <a:pPr algn="l" defTabSz="457200">
              <a:defRPr sz="1900">
                <a:solidFill>
                  <a:srgbClr val="D4D4D4"/>
                </a:solidFill>
                <a:latin typeface="Menlo Regular"/>
                <a:ea typeface="Menlo Regular"/>
                <a:cs typeface="Menlo Regular"/>
                <a:sym typeface="Menlo Regular"/>
              </a:defRPr>
            </a:pPr>
          </a:p>
          <a:p>
            <a:pPr algn="l" defTabSz="457200">
              <a:defRPr sz="1900">
                <a:solidFill>
                  <a:srgbClr val="D4D4D4"/>
                </a:solidFill>
                <a:latin typeface="Menlo Regular"/>
                <a:ea typeface="Menlo Regular"/>
                <a:cs typeface="Menlo Regular"/>
                <a:sym typeface="Menlo Regular"/>
              </a:defRPr>
            </a:pPr>
            <a:r>
              <a:t>Notes:</a:t>
            </a:r>
          </a:p>
          <a:p>
            <a:pPr algn="l" defTabSz="457200">
              <a:defRPr sz="1900">
                <a:solidFill>
                  <a:srgbClr val="D4D4D4"/>
                </a:solidFill>
                <a:latin typeface="Menlo Regular"/>
                <a:ea typeface="Menlo Regular"/>
                <a:cs typeface="Menlo Regular"/>
                <a:sym typeface="Menlo Regular"/>
              </a:defRPr>
            </a:pPr>
            <a:r>
              <a:t>[1] Standard Errors assume that the covariance matrix of the errors is correctly specified.</a:t>
            </a:r>
          </a:p>
          <a:p>
            <a:pPr algn="l" defTabSz="457200">
              <a:defRPr sz="1900">
                <a:solidFill>
                  <a:srgbClr val="D4D4D4"/>
                </a:solidFill>
                <a:latin typeface="Menlo Regular"/>
                <a:ea typeface="Menlo Regular"/>
                <a:cs typeface="Menlo Regular"/>
                <a:sym typeface="Menlo Regular"/>
              </a:defRPr>
            </a:pPr>
            <a:r>
              <a:t>[2] The condition number is large, 1.36e+08. This might indicate that there are</a:t>
            </a:r>
          </a:p>
          <a:p>
            <a:pPr algn="l" defTabSz="457200">
              <a:defRPr sz="1900">
                <a:solidFill>
                  <a:srgbClr val="D4D4D4"/>
                </a:solidFill>
                <a:latin typeface="Menlo Regular"/>
                <a:ea typeface="Menlo Regular"/>
                <a:cs typeface="Menlo Regular"/>
                <a:sym typeface="Menlo Regular"/>
              </a:defRPr>
            </a:pPr>
            <a:r>
              <a:t>strong multicollinearity or other numerical problems.</a:t>
            </a:r>
          </a:p>
        </p:txBody>
      </p:sp>
      <p:sp>
        <p:nvSpPr>
          <p:cNvPr id="300" name="Adjusted R Squared: 52%"/>
          <p:cNvSpPr txBox="1"/>
          <p:nvPr>
            <p:ph type="body" sz="half" idx="1"/>
          </p:nvPr>
        </p:nvSpPr>
        <p:spPr>
          <a:xfrm>
            <a:off x="13756236" y="538040"/>
            <a:ext cx="10394828" cy="11946060"/>
          </a:xfrm>
          <a:prstGeom prst="rect">
            <a:avLst/>
          </a:prstGeom>
        </p:spPr>
        <p:txBody>
          <a:bodyPr lIns="0" tIns="0" rIns="0" bIns="0" anchor="t"/>
          <a:lstStyle/>
          <a:p>
            <a:pPr marL="0" indent="0" defTabSz="12700">
              <a:spcBef>
                <a:spcPts val="1800"/>
              </a:spcBef>
              <a:buSzTx/>
              <a:buNone/>
            </a:pPr>
            <a:r>
              <a:t>Adjusted R Squared:</a:t>
            </a:r>
            <a:r>
              <a:rPr b="1">
                <a:latin typeface="Helvetica"/>
                <a:ea typeface="Helvetica"/>
                <a:cs typeface="Helvetica"/>
                <a:sym typeface="Helvetica"/>
              </a:rPr>
              <a:t> 52%</a:t>
            </a:r>
          </a:p>
        </p:txBody>
      </p:sp>
      <p:sp>
        <p:nvSpPr>
          <p:cNvPr id="301" name="Positive Correlations…"/>
          <p:cNvSpPr txBox="1"/>
          <p:nvPr/>
        </p:nvSpPr>
        <p:spPr>
          <a:xfrm>
            <a:off x="13756236" y="4133893"/>
            <a:ext cx="10394828" cy="835020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l" defTabSz="12700">
              <a:spcBef>
                <a:spcPts val="500"/>
              </a:spcBef>
              <a:defRPr b="1">
                <a:solidFill>
                  <a:schemeClr val="accent2"/>
                </a:solidFill>
                <a:latin typeface="Helvetica"/>
                <a:ea typeface="Helvetica"/>
                <a:cs typeface="Helvetica"/>
                <a:sym typeface="Helvetica"/>
              </a:defRPr>
            </a:pPr>
            <a:r>
              <a:t>Positive Correlations</a:t>
            </a:r>
          </a:p>
          <a:p>
            <a:pPr lvl="1" marL="1219200" indent="-609600" algn="l" defTabSz="12700">
              <a:spcBef>
                <a:spcPts val="500"/>
              </a:spcBef>
              <a:buSzPct val="75000"/>
              <a:buChar char="•"/>
            </a:pPr>
            <a:r>
              <a:t>Age (20 - 34)</a:t>
            </a:r>
          </a:p>
          <a:p>
            <a:pPr lvl="1" marL="1219200" indent="-609600" algn="l" defTabSz="12700">
              <a:spcBef>
                <a:spcPts val="500"/>
              </a:spcBef>
              <a:buSzPct val="75000"/>
              <a:buChar char="•"/>
            </a:pPr>
            <a:r>
              <a:t>Median House Price</a:t>
            </a:r>
          </a:p>
          <a:p>
            <a:pPr lvl="1" marL="1219200" indent="-609600" algn="l" defTabSz="12700">
              <a:spcBef>
                <a:spcPts val="500"/>
              </a:spcBef>
              <a:buSzPct val="75000"/>
              <a:buChar char="•"/>
            </a:pPr>
            <a:r>
              <a:t>Rental Household Size</a:t>
            </a:r>
          </a:p>
          <a:p>
            <a:pPr algn="l" defTabSz="12700">
              <a:spcBef>
                <a:spcPts val="500"/>
              </a:spcBef>
              <a:defRPr b="1">
                <a:solidFill>
                  <a:schemeClr val="accent5"/>
                </a:solidFill>
                <a:latin typeface="Helvetica"/>
                <a:ea typeface="Helvetica"/>
                <a:cs typeface="Helvetica"/>
                <a:sym typeface="Helvetica"/>
              </a:defRPr>
            </a:pPr>
            <a:r>
              <a:t>Negative Correlations</a:t>
            </a:r>
          </a:p>
          <a:p>
            <a:pPr lvl="1" marL="1219200" indent="-609600" algn="l" defTabSz="12700">
              <a:spcBef>
                <a:spcPts val="500"/>
              </a:spcBef>
              <a:buSzPct val="75000"/>
              <a:buChar char="•"/>
            </a:pPr>
            <a:r>
              <a:t>Median Household Room</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Next Steps"/>
          <p:cNvSpPr txBox="1"/>
          <p:nvPr>
            <p:ph type="title"/>
          </p:nvPr>
        </p:nvSpPr>
        <p:spPr>
          <a:prstGeom prst="rect">
            <a:avLst/>
          </a:prstGeom>
        </p:spPr>
        <p:txBody>
          <a:bodyPr/>
          <a:lstStyle/>
          <a:p>
            <a:pPr/>
            <a:r>
              <a:t>Next Steps</a:t>
            </a:r>
          </a:p>
        </p:txBody>
      </p:sp>
      <p:sp>
        <p:nvSpPr>
          <p:cNvPr id="304" name="Crime is concentrated in certain locations…"/>
          <p:cNvSpPr txBox="1"/>
          <p:nvPr>
            <p:ph type="body" idx="1"/>
          </p:nvPr>
        </p:nvSpPr>
        <p:spPr>
          <a:prstGeom prst="rect">
            <a:avLst/>
          </a:prstGeom>
        </p:spPr>
        <p:txBody>
          <a:bodyPr anchor="t"/>
          <a:lstStyle/>
          <a:p>
            <a:pPr/>
            <a:r>
              <a:t>Crime is concentrated in certain locations</a:t>
            </a:r>
          </a:p>
          <a:p>
            <a:pPr/>
            <a:r>
              <a:t>Crime is seasonal</a:t>
            </a:r>
          </a:p>
          <a:p>
            <a:pPr/>
            <a:r>
              <a:t>A time series forecast should be possible</a:t>
            </a:r>
          </a:p>
          <a:p>
            <a:pPr/>
            <a:r>
              <a:t>What other variables influence crime are there?</a:t>
            </a:r>
          </a:p>
          <a:p>
            <a:pPr/>
            <a:r>
              <a:t>With some more data wrangling, there are still a lot of insights to be gained with additional models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at data?"/>
          <p:cNvSpPr txBox="1"/>
          <p:nvPr>
            <p:ph type="title"/>
          </p:nvPr>
        </p:nvSpPr>
        <p:spPr>
          <a:prstGeom prst="rect">
            <a:avLst/>
          </a:prstGeom>
        </p:spPr>
        <p:txBody>
          <a:bodyPr/>
          <a:lstStyle/>
          <a:p>
            <a:pPr/>
            <a:r>
              <a:t>What data?</a:t>
            </a:r>
          </a:p>
        </p:txBody>
      </p:sp>
      <p:sp>
        <p:nvSpPr>
          <p:cNvPr id="132" name="Crime: SFPD Incident Report: 2018 to Present…"/>
          <p:cNvSpPr txBox="1"/>
          <p:nvPr>
            <p:ph type="body" idx="1"/>
          </p:nvPr>
        </p:nvSpPr>
        <p:spPr>
          <a:xfrm>
            <a:off x="1790700" y="3670300"/>
            <a:ext cx="20815300" cy="8839200"/>
          </a:xfrm>
          <a:prstGeom prst="rect">
            <a:avLst/>
          </a:prstGeom>
        </p:spPr>
        <p:txBody>
          <a:bodyPr anchor="b"/>
          <a:lstStyle/>
          <a:p>
            <a:pPr/>
            <a:r>
              <a:rPr b="1">
                <a:latin typeface="Helvetica"/>
                <a:ea typeface="Helvetica"/>
                <a:cs typeface="Helvetica"/>
                <a:sym typeface="Helvetica"/>
              </a:rPr>
              <a:t>Crime</a:t>
            </a:r>
            <a:r>
              <a:t>: SFPD Incident Report: 2018 to Present</a:t>
            </a:r>
          </a:p>
          <a:p>
            <a:pPr/>
            <a:r>
              <a:rPr b="1">
                <a:latin typeface="Helvetica"/>
                <a:ea typeface="Helvetica"/>
                <a:cs typeface="Helvetica"/>
                <a:sym typeface="Helvetica"/>
              </a:rPr>
              <a:t>Demographic</a:t>
            </a:r>
            <a:r>
              <a:t>: America Community Survey 2020 5 Year</a:t>
            </a:r>
          </a:p>
          <a:p>
            <a:pPr/>
            <a:r>
              <a:rPr b="1">
                <a:latin typeface="Helvetica"/>
                <a:ea typeface="Helvetica"/>
                <a:cs typeface="Helvetica"/>
                <a:sym typeface="Helvetica"/>
              </a:rPr>
              <a:t>Geological</a:t>
            </a:r>
            <a:r>
              <a:t>: SF Neighborhood to Census Tract</a:t>
            </a:r>
          </a:p>
        </p:txBody>
      </p:sp>
      <p:pic>
        <p:nvPicPr>
          <p:cNvPr id="133" name="Image" descr="Image"/>
          <p:cNvPicPr>
            <a:picLocks noChangeAspect="1"/>
          </p:cNvPicPr>
          <p:nvPr/>
        </p:nvPicPr>
        <p:blipFill>
          <a:blip r:embed="rId3">
            <a:extLst/>
          </a:blip>
          <a:stretch>
            <a:fillRect/>
          </a:stretch>
        </p:blipFill>
        <p:spPr>
          <a:xfrm>
            <a:off x="2683370" y="4241739"/>
            <a:ext cx="2540001" cy="2540001"/>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18836916" y="4381439"/>
            <a:ext cx="1879601" cy="2260601"/>
          </a:xfrm>
          <a:prstGeom prst="rect">
            <a:avLst/>
          </a:prstGeom>
          <a:ln w="12700">
            <a:miter lim="400000"/>
          </a:ln>
        </p:spPr>
      </p:pic>
      <p:pic>
        <p:nvPicPr>
          <p:cNvPr id="135" name="Image" descr="Image"/>
          <p:cNvPicPr>
            <a:picLocks noChangeAspect="1"/>
          </p:cNvPicPr>
          <p:nvPr/>
        </p:nvPicPr>
        <p:blipFill>
          <a:blip r:embed="rId5">
            <a:extLst/>
          </a:blip>
          <a:stretch>
            <a:fillRect/>
          </a:stretch>
        </p:blipFill>
        <p:spPr>
          <a:xfrm>
            <a:off x="10176619" y="4279839"/>
            <a:ext cx="3289301" cy="24638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FPD Crime Data"/>
          <p:cNvSpPr txBox="1"/>
          <p:nvPr>
            <p:ph type="title"/>
          </p:nvPr>
        </p:nvSpPr>
        <p:spPr>
          <a:prstGeom prst="rect">
            <a:avLst/>
          </a:prstGeom>
        </p:spPr>
        <p:txBody>
          <a:bodyPr/>
          <a:lstStyle/>
          <a:p>
            <a:pPr/>
            <a:r>
              <a:t>SFPD Crime Data</a:t>
            </a:r>
          </a:p>
        </p:txBody>
      </p:sp>
      <p:sp>
        <p:nvSpPr>
          <p:cNvPr id="140" name="The dataset includes incident reports that have been filed as of January 1, 2018 with an hourly frequency and published daily.…"/>
          <p:cNvSpPr txBox="1"/>
          <p:nvPr>
            <p:ph type="body" idx="1"/>
          </p:nvPr>
        </p:nvSpPr>
        <p:spPr>
          <a:prstGeom prst="rect">
            <a:avLst/>
          </a:prstGeom>
        </p:spPr>
        <p:txBody>
          <a:bodyPr/>
          <a:lstStyle/>
          <a:p>
            <a:pPr marL="445008" indent="-445008" defTabSz="602615">
              <a:spcBef>
                <a:spcPts val="4300"/>
              </a:spcBef>
              <a:defRPr sz="3796"/>
            </a:pPr>
            <a:r>
              <a:t>The dataset includes incident reports that have been filed as of January 1, 2018 with an hourly frequency and published daily. </a:t>
            </a:r>
          </a:p>
          <a:p>
            <a:pPr marL="445008" indent="-445008" defTabSz="602615">
              <a:spcBef>
                <a:spcPts val="4300"/>
              </a:spcBef>
              <a:defRPr sz="3796"/>
            </a:pPr>
            <a:r>
              <a:t>These reports are filed by officers or self-reported by members of the public using SFPD’s online reporting system.</a:t>
            </a:r>
          </a:p>
          <a:p>
            <a:pPr marL="445008" indent="-445008" defTabSz="602615">
              <a:spcBef>
                <a:spcPts val="4300"/>
              </a:spcBef>
              <a:defRPr sz="3796"/>
            </a:pPr>
            <a:r>
              <a:t>Coordinates associated with incident locations provided within the dataset are anonymized and reflect the nearest intersection of each occurrence.</a:t>
            </a:r>
          </a:p>
          <a:p>
            <a:pPr marL="445008" indent="-445008" defTabSz="602615">
              <a:spcBef>
                <a:spcPts val="4300"/>
              </a:spcBef>
              <a:defRPr sz="3796"/>
            </a:pPr>
            <a:r>
              <a:t>In 2020, 7,414 confidential flagged reports were retained by the department, or about 5.8% of the unredacted dataset. Of the 7,414 reports, 53% were also flagged as domestic violence reports.</a:t>
            </a:r>
          </a:p>
          <a:p>
            <a:pPr marL="445008" indent="-445008" defTabSz="602615">
              <a:spcBef>
                <a:spcPts val="4300"/>
              </a:spcBef>
              <a:defRPr sz="3796"/>
            </a:pPr>
            <a:r>
              <a:t>The removal of juvenile related data in 2020 resulted in the retention of 3,581 records, or about 2.82% of the unredacted 2020 dataset.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 ...1                       : num [1:664280] 0 1 2 3 4 5 6 7 8 9 ...…"/>
          <p:cNvSpPr txBox="1"/>
          <p:nvPr/>
        </p:nvSpPr>
        <p:spPr>
          <a:xfrm>
            <a:off x="235908" y="2565400"/>
            <a:ext cx="23531940" cy="9880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900">
                <a:latin typeface="Courier New"/>
                <a:ea typeface="Courier New"/>
                <a:cs typeface="Courier New"/>
                <a:sym typeface="Courier New"/>
              </a:defRPr>
            </a:pPr>
            <a:r>
              <a:t> $ ...1                       : num [1:664280] 0 1 2 3 4 5 6 7 8 9 ...</a:t>
            </a:r>
          </a:p>
          <a:p>
            <a:pPr algn="l">
              <a:defRPr sz="1900">
                <a:latin typeface="Courier New"/>
                <a:ea typeface="Courier New"/>
                <a:cs typeface="Courier New"/>
                <a:sym typeface="Courier New"/>
              </a:defRPr>
            </a:pPr>
            <a:r>
              <a:t> $ incident_datetime          : POSIXct[1:664280], format: "2021-07-25 00:00:00" "2022-06-28 23:58:00" "2022-03-11 10:30:00" "2021-05-15 17:47:00" ...</a:t>
            </a:r>
          </a:p>
          <a:p>
            <a:pPr algn="l">
              <a:defRPr sz="1900">
                <a:latin typeface="Courier New"/>
                <a:ea typeface="Courier New"/>
                <a:cs typeface="Courier New"/>
                <a:sym typeface="Courier New"/>
              </a:defRPr>
            </a:pPr>
            <a:r>
              <a:t> $ incident_date              : POSIXct[1:664280], format: "2021-07-25" "2022-06-28" "2022-03-11" "2021-05-15" ...</a:t>
            </a:r>
          </a:p>
          <a:p>
            <a:pPr algn="l">
              <a:defRPr sz="1900">
                <a:latin typeface="Courier New"/>
                <a:ea typeface="Courier New"/>
                <a:cs typeface="Courier New"/>
                <a:sym typeface="Courier New"/>
              </a:defRPr>
            </a:pPr>
            <a:r>
              <a:t> $ incident_time              : 'hms' num [1:664280] 00:00:00 23:58:00 10:30:00 17:47:00 ...</a:t>
            </a:r>
          </a:p>
          <a:p>
            <a:pPr algn="l">
              <a:defRPr sz="1900">
                <a:latin typeface="Courier New"/>
                <a:ea typeface="Courier New"/>
                <a:cs typeface="Courier New"/>
                <a:sym typeface="Courier New"/>
              </a:defRPr>
            </a:pPr>
            <a:r>
              <a:t> $ incident_year              : num [1:664280] 2021 2022 2022 2021 2022 ...</a:t>
            </a:r>
          </a:p>
          <a:p>
            <a:pPr algn="l">
              <a:defRPr sz="1900">
                <a:latin typeface="Courier New"/>
                <a:ea typeface="Courier New"/>
                <a:cs typeface="Courier New"/>
                <a:sym typeface="Courier New"/>
              </a:defRPr>
            </a:pPr>
            <a:r>
              <a:t> $ incident_day_of_week       : chr [1:664280] "Sunday" "Tuesday" "Friday" "Saturday" ...</a:t>
            </a:r>
          </a:p>
          <a:p>
            <a:pPr algn="l">
              <a:defRPr sz="1900">
                <a:latin typeface="Courier New"/>
                <a:ea typeface="Courier New"/>
                <a:cs typeface="Courier New"/>
                <a:sym typeface="Courier New"/>
              </a:defRPr>
            </a:pPr>
            <a:r>
              <a:t> $ report_datetime            : POSIXct[1:664280], format: "2021-07-25 13:41:00" "2022-06-28 23:58:00" "2022-03-11 20:03:00" "2021-05-15 17:47:00" ...</a:t>
            </a:r>
          </a:p>
          <a:p>
            <a:pPr algn="l">
              <a:defRPr sz="1900">
                <a:latin typeface="Courier New"/>
                <a:ea typeface="Courier New"/>
                <a:cs typeface="Courier New"/>
                <a:sym typeface="Courier New"/>
              </a:defRPr>
            </a:pPr>
            <a:r>
              <a:t> $ row_id                     : num [1:664280] 1.06e+11 1.17e+11 1.13e+11 1.03e+11 1.17e+11 ...</a:t>
            </a:r>
          </a:p>
          <a:p>
            <a:pPr algn="l">
              <a:defRPr sz="1900">
                <a:latin typeface="Courier New"/>
                <a:ea typeface="Courier New"/>
                <a:cs typeface="Courier New"/>
                <a:sym typeface="Courier New"/>
              </a:defRPr>
            </a:pPr>
            <a:r>
              <a:t> $ incident_id                : num [1:664280] 1057189 1165543 1130480 1030518 1165351 ...</a:t>
            </a:r>
          </a:p>
          <a:p>
            <a:pPr algn="l">
              <a:defRPr sz="1900">
                <a:latin typeface="Courier New"/>
                <a:ea typeface="Courier New"/>
                <a:cs typeface="Courier New"/>
                <a:sym typeface="Courier New"/>
              </a:defRPr>
            </a:pPr>
            <a:r>
              <a:t> $ incident_number            : num [1:664280] 2.16e+08 2.20e+08 2.26e+08 2.10e+08 2.20e+08 ...</a:t>
            </a:r>
          </a:p>
          <a:p>
            <a:pPr algn="l">
              <a:defRPr sz="1900">
                <a:latin typeface="Courier New"/>
                <a:ea typeface="Courier New"/>
                <a:cs typeface="Courier New"/>
                <a:sym typeface="Courier New"/>
              </a:defRPr>
            </a:pPr>
            <a:r>
              <a:t> $ report_type_code           : chr [1:664280] "II" "VS" "II" "VS" ...</a:t>
            </a:r>
          </a:p>
          <a:p>
            <a:pPr algn="l">
              <a:defRPr sz="1900">
                <a:latin typeface="Courier New"/>
                <a:ea typeface="Courier New"/>
                <a:cs typeface="Courier New"/>
                <a:sym typeface="Courier New"/>
              </a:defRPr>
            </a:pPr>
            <a:r>
              <a:t> $ report_type_description    : chr [1:664280] "Coplogic Initial" "Vehicle Supplement" "Coplogic Initial" "Vehicle Supplement" ...</a:t>
            </a:r>
          </a:p>
          <a:p>
            <a:pPr algn="l">
              <a:defRPr sz="1900">
                <a:latin typeface="Courier New"/>
                <a:ea typeface="Courier New"/>
                <a:cs typeface="Courier New"/>
                <a:sym typeface="Courier New"/>
              </a:defRPr>
            </a:pPr>
            <a:r>
              <a:t> $ filed_online               : logi [1:664280] TRUE NA TRUE NA NA TRUE ...</a:t>
            </a:r>
          </a:p>
          <a:p>
            <a:pPr algn="l">
              <a:defRPr sz="1900">
                <a:latin typeface="Courier New"/>
                <a:ea typeface="Courier New"/>
                <a:cs typeface="Courier New"/>
                <a:sym typeface="Courier New"/>
              </a:defRPr>
            </a:pPr>
            <a:r>
              <a:t> $ incident_code              : chr [1:664280] "06372" "71012" "71000" "07043" ...</a:t>
            </a:r>
          </a:p>
          <a:p>
            <a:pPr algn="l">
              <a:defRPr sz="1900">
                <a:latin typeface="Courier New"/>
                <a:ea typeface="Courier New"/>
                <a:cs typeface="Courier New"/>
                <a:sym typeface="Courier New"/>
              </a:defRPr>
            </a:pPr>
            <a:r>
              <a:t> $ incident_category          : chr [1:664280] "Larceny Theft" "Other Offenses" "Lost Property" "Recovered Vehicle" ...</a:t>
            </a:r>
          </a:p>
          <a:p>
            <a:pPr algn="l">
              <a:defRPr sz="1900">
                <a:latin typeface="Courier New"/>
                <a:ea typeface="Courier New"/>
                <a:cs typeface="Courier New"/>
                <a:sym typeface="Courier New"/>
              </a:defRPr>
            </a:pPr>
            <a:r>
              <a:t> $ incident_subcategory       : chr [1:664280] "Larceny Theft - Other" "Other Offenses" "Lost Property" "Recovered Vehicle" ...</a:t>
            </a:r>
          </a:p>
          <a:p>
            <a:pPr algn="l">
              <a:defRPr sz="1900">
                <a:latin typeface="Courier New"/>
                <a:ea typeface="Courier New"/>
                <a:cs typeface="Courier New"/>
                <a:sym typeface="Courier New"/>
              </a:defRPr>
            </a:pPr>
            <a:r>
              <a:t> $ incident_description       : chr [1:664280] "Theft, Other Property, $50-$200" "License Plate, Recovered" "Lost Property" "Vehicle, Recovered, Motorcycle" ...</a:t>
            </a:r>
          </a:p>
          <a:p>
            <a:pPr algn="l">
              <a:defRPr sz="1900">
                <a:latin typeface="Courier New"/>
                <a:ea typeface="Courier New"/>
                <a:cs typeface="Courier New"/>
                <a:sym typeface="Courier New"/>
              </a:defRPr>
            </a:pPr>
            <a:r>
              <a:t> $ resolution                 : chr [1:664280] "Open or Active" "Open or Active" "Open or Active" "Open or Active" ...</a:t>
            </a:r>
          </a:p>
          <a:p>
            <a:pPr algn="l">
              <a:defRPr sz="1900">
                <a:latin typeface="Courier New"/>
                <a:ea typeface="Courier New"/>
                <a:cs typeface="Courier New"/>
                <a:sym typeface="Courier New"/>
              </a:defRPr>
            </a:pPr>
            <a:r>
              <a:t> $ police_district            : chr [1:664280] "Southern" "Out of SF" "Central" "Out of SF" ...</a:t>
            </a:r>
          </a:p>
          <a:p>
            <a:pPr algn="l">
              <a:defRPr sz="1900">
                <a:latin typeface="Courier New"/>
                <a:ea typeface="Courier New"/>
                <a:cs typeface="Courier New"/>
                <a:sym typeface="Courier New"/>
              </a:defRPr>
            </a:pPr>
            <a:r>
              <a:t> $ cad_number                 : num [1:664280] NA NA NA NA NA NA NA NA NA NA ...</a:t>
            </a:r>
          </a:p>
          <a:p>
            <a:pPr algn="l">
              <a:defRPr sz="1900">
                <a:latin typeface="Courier New"/>
                <a:ea typeface="Courier New"/>
                <a:cs typeface="Courier New"/>
                <a:sym typeface="Courier New"/>
              </a:defRPr>
            </a:pPr>
            <a:r>
              <a:t> $ intersection               : chr [1:664280] NA NA NA NA ...</a:t>
            </a:r>
          </a:p>
          <a:p>
            <a:pPr algn="l">
              <a:defRPr sz="1900">
                <a:latin typeface="Courier New"/>
                <a:ea typeface="Courier New"/>
                <a:cs typeface="Courier New"/>
                <a:sym typeface="Courier New"/>
              </a:defRPr>
            </a:pPr>
            <a:r>
              <a:t> $ cnn                        : num [1:664280] NA NA NA NA NA NA NA NA NA NA ...</a:t>
            </a:r>
          </a:p>
          <a:p>
            <a:pPr algn="l">
              <a:defRPr sz="1900">
                <a:latin typeface="Courier New"/>
                <a:ea typeface="Courier New"/>
                <a:cs typeface="Courier New"/>
                <a:sym typeface="Courier New"/>
              </a:defRPr>
            </a:pPr>
            <a:r>
              <a:t> $ nhood                      : chr [1:664280] NA NA NA NA ...</a:t>
            </a:r>
          </a:p>
          <a:p>
            <a:pPr algn="l">
              <a:defRPr sz="1900">
                <a:latin typeface="Courier New"/>
                <a:ea typeface="Courier New"/>
                <a:cs typeface="Courier New"/>
                <a:sym typeface="Courier New"/>
              </a:defRPr>
            </a:pPr>
            <a:r>
              <a:t> $ supervisor_district        : num [1:664280] NA NA NA NA NA NA NA NA NA NA ...</a:t>
            </a:r>
          </a:p>
          <a:p>
            <a:pPr algn="l">
              <a:defRPr sz="1900">
                <a:latin typeface="Courier New"/>
                <a:ea typeface="Courier New"/>
                <a:cs typeface="Courier New"/>
                <a:sym typeface="Courier New"/>
              </a:defRPr>
            </a:pPr>
            <a:r>
              <a:t> $ latitude                   : num [1:664280] NA NA NA NA NA NA NA NA NA NA ...</a:t>
            </a:r>
          </a:p>
          <a:p>
            <a:pPr algn="l">
              <a:defRPr sz="1900">
                <a:latin typeface="Courier New"/>
                <a:ea typeface="Courier New"/>
                <a:cs typeface="Courier New"/>
                <a:sym typeface="Courier New"/>
              </a:defRPr>
            </a:pPr>
            <a:r>
              <a:t> $ longitude                  : num [1:664280] NA NA NA NA NA NA NA NA NA NA ...</a:t>
            </a:r>
          </a:p>
          <a:p>
            <a:pPr algn="l">
              <a:defRPr sz="1900">
                <a:latin typeface="Courier New"/>
                <a:ea typeface="Courier New"/>
                <a:cs typeface="Courier New"/>
                <a:sym typeface="Courier New"/>
              </a:defRPr>
            </a:pPr>
            <a:r>
              <a:t> $ point                      : chr [1:664280] NA NA NA NA ...</a:t>
            </a:r>
          </a:p>
          <a:p>
            <a:pPr algn="l">
              <a:defRPr sz="1900">
                <a:latin typeface="Courier New"/>
                <a:ea typeface="Courier New"/>
                <a:cs typeface="Courier New"/>
                <a:sym typeface="Courier New"/>
              </a:defRPr>
            </a:pPr>
            <a:r>
              <a:t> $ :@computed_region_jwn9_ihcz: num [1:664280] NA NA NA NA NA NA NA NA NA NA ...</a:t>
            </a:r>
          </a:p>
          <a:p>
            <a:pPr algn="l">
              <a:defRPr sz="1900">
                <a:latin typeface="Courier New"/>
                <a:ea typeface="Courier New"/>
                <a:cs typeface="Courier New"/>
                <a:sym typeface="Courier New"/>
              </a:defRPr>
            </a:pPr>
            <a:r>
              <a:t> $ :@computed_region_26cr_cadq: num [1:664280] NA NA NA NA NA NA NA NA NA NA ...</a:t>
            </a:r>
          </a:p>
          <a:p>
            <a:pPr algn="l">
              <a:defRPr sz="1900">
                <a:latin typeface="Courier New"/>
                <a:ea typeface="Courier New"/>
                <a:cs typeface="Courier New"/>
                <a:sym typeface="Courier New"/>
              </a:defRPr>
            </a:pPr>
            <a:r>
              <a:t> $ :@computed_region_qgnn_b9vv: num [1:664280] NA NA NA NA NA NA NA NA NA NA ...</a:t>
            </a:r>
          </a:p>
          <a:p>
            <a:pPr algn="l">
              <a:defRPr sz="1900">
                <a:latin typeface="Courier New"/>
                <a:ea typeface="Courier New"/>
                <a:cs typeface="Courier New"/>
                <a:sym typeface="Courier New"/>
              </a:defRPr>
            </a:pPr>
            <a:r>
              <a:t> $ :@computed_region_nqbw_i6c3: num [1:664280] NA NA NA NA NA NA NA NA NA NA ...</a:t>
            </a:r>
          </a:p>
          <a:p>
            <a:pPr algn="l">
              <a:defRPr sz="1900">
                <a:latin typeface="Courier New"/>
                <a:ea typeface="Courier New"/>
                <a:cs typeface="Courier New"/>
                <a:sym typeface="Courier New"/>
              </a:defRPr>
            </a:pPr>
            <a:r>
              <a:t> $ :@computed_region_h4ep_8xdi: num [1:664280] NA NA NA NA NA NA NA NA NA NA ...</a:t>
            </a:r>
          </a:p>
          <a:p>
            <a:pPr algn="l">
              <a:defRPr sz="1900">
                <a:latin typeface="Courier New"/>
                <a:ea typeface="Courier New"/>
                <a:cs typeface="Courier New"/>
                <a:sym typeface="Courier New"/>
              </a:defRPr>
            </a:pPr>
            <a:r>
              <a:t> $ :@computed_region_n4xg_c4py: num [1:664280] NA NA NA NA NA NA NA NA NA NA ...</a:t>
            </a:r>
          </a:p>
          <a:p>
            <a:pPr algn="l">
              <a:defRPr sz="1900">
                <a:latin typeface="Courier New"/>
                <a:ea typeface="Courier New"/>
                <a:cs typeface="Courier New"/>
                <a:sym typeface="Courier New"/>
              </a:defRPr>
            </a:pPr>
            <a:r>
              <a:t> $ :@computed_region_jg9y_a9du: num [1:664280] NA NA NA NA NA NA NA NA NA NA ...</a:t>
            </a:r>
          </a:p>
        </p:txBody>
      </p:sp>
      <p:sp>
        <p:nvSpPr>
          <p:cNvPr id="143" name="Data Clean Up"/>
          <p:cNvSpPr txBox="1"/>
          <p:nvPr>
            <p:ph type="title"/>
          </p:nvPr>
        </p:nvSpPr>
        <p:spPr>
          <a:xfrm>
            <a:off x="743201" y="571500"/>
            <a:ext cx="21862799" cy="2012415"/>
          </a:xfrm>
          <a:prstGeom prst="rect">
            <a:avLst/>
          </a:prstGeom>
        </p:spPr>
        <p:txBody>
          <a:bodyPr/>
          <a:lstStyle/>
          <a:p>
            <a:pPr/>
            <a:r>
              <a:t>Data Clean Up</a:t>
            </a:r>
          </a:p>
        </p:txBody>
      </p:sp>
      <p:sp>
        <p:nvSpPr>
          <p:cNvPr id="144" name="&gt; 600k Observations"/>
          <p:cNvSpPr txBox="1"/>
          <p:nvPr>
            <p:ph type="body" sz="quarter" idx="4294967295"/>
          </p:nvPr>
        </p:nvSpPr>
        <p:spPr>
          <a:xfrm>
            <a:off x="424102" y="12394838"/>
            <a:ext cx="3203660" cy="1169098"/>
          </a:xfrm>
          <a:prstGeom prst="rect">
            <a:avLst/>
          </a:prstGeom>
        </p:spPr>
        <p:txBody>
          <a:bodyPr anchor="t"/>
          <a:lstStyle>
            <a:lvl1pPr marL="0" indent="0" defTabSz="12700">
              <a:buSzTx/>
              <a:buNone/>
              <a:defRPr b="1" sz="2300">
                <a:latin typeface="Helvetica"/>
                <a:ea typeface="Helvetica"/>
                <a:cs typeface="Helvetica"/>
                <a:sym typeface="Helvetica"/>
              </a:defRPr>
            </a:lvl1pPr>
          </a:lstStyle>
          <a:p>
            <a:pPr/>
            <a:r>
              <a:t>&gt; 600k Observations</a:t>
            </a:r>
          </a:p>
        </p:txBody>
      </p:sp>
      <p:pic>
        <p:nvPicPr>
          <p:cNvPr id="145" name="Image" descr="Image"/>
          <p:cNvPicPr>
            <a:picLocks noChangeAspect="1"/>
          </p:cNvPicPr>
          <p:nvPr/>
        </p:nvPicPr>
        <p:blipFill>
          <a:blip r:embed="rId2">
            <a:extLst/>
          </a:blip>
          <a:stretch>
            <a:fillRect/>
          </a:stretch>
        </p:blipFill>
        <p:spPr>
          <a:xfrm>
            <a:off x="12699600" y="8158843"/>
            <a:ext cx="10103052" cy="5252812"/>
          </a:xfrm>
          <a:prstGeom prst="rect">
            <a:avLst/>
          </a:prstGeom>
          <a:ln w="12700">
            <a:miter lim="400000"/>
          </a:ln>
        </p:spPr>
      </p:pic>
      <p:sp>
        <p:nvSpPr>
          <p:cNvPr id="146" name="Missing Information"/>
          <p:cNvSpPr txBox="1"/>
          <p:nvPr/>
        </p:nvSpPr>
        <p:spPr>
          <a:xfrm>
            <a:off x="3791890" y="12394838"/>
            <a:ext cx="3203660" cy="116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2700">
              <a:spcBef>
                <a:spcPts val="5900"/>
              </a:spcBef>
              <a:defRPr b="1" sz="2300">
                <a:latin typeface="Helvetica"/>
                <a:ea typeface="Helvetica"/>
                <a:cs typeface="Helvetica"/>
                <a:sym typeface="Helvetica"/>
              </a:defRPr>
            </a:lvl1pPr>
          </a:lstStyle>
          <a:p>
            <a:pPr/>
            <a:r>
              <a:t>Missing Information</a:t>
            </a:r>
          </a:p>
        </p:txBody>
      </p:sp>
      <p:sp>
        <p:nvSpPr>
          <p:cNvPr id="147" name="Irrelevant Information"/>
          <p:cNvSpPr txBox="1"/>
          <p:nvPr/>
        </p:nvSpPr>
        <p:spPr>
          <a:xfrm>
            <a:off x="7159678" y="12394838"/>
            <a:ext cx="3203660" cy="116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2700">
              <a:spcBef>
                <a:spcPts val="5900"/>
              </a:spcBef>
              <a:defRPr b="1" sz="2300">
                <a:latin typeface="Helvetica"/>
                <a:ea typeface="Helvetica"/>
                <a:cs typeface="Helvetica"/>
                <a:sym typeface="Helvetica"/>
              </a:defRPr>
            </a:lvl1pPr>
          </a:lstStyle>
          <a:p>
            <a:pPr/>
            <a:r>
              <a:t>Irrelevant Information</a:t>
            </a:r>
          </a:p>
        </p:txBody>
      </p:sp>
      <p:sp>
        <p:nvSpPr>
          <p:cNvPr id="148" name="~ 124k Duplicates"/>
          <p:cNvSpPr txBox="1"/>
          <p:nvPr/>
        </p:nvSpPr>
        <p:spPr>
          <a:xfrm>
            <a:off x="424102" y="13009909"/>
            <a:ext cx="4038642" cy="116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2700">
              <a:spcBef>
                <a:spcPts val="5900"/>
              </a:spcBef>
              <a:defRPr b="1" sz="2300">
                <a:latin typeface="Helvetica"/>
                <a:ea typeface="Helvetica"/>
                <a:cs typeface="Helvetica"/>
                <a:sym typeface="Helvetica"/>
              </a:defRPr>
            </a:lvl1pPr>
          </a:lstStyle>
          <a:p>
            <a:pPr/>
            <a:r>
              <a:t>~ 124k Duplicates</a:t>
            </a:r>
          </a:p>
        </p:txBody>
      </p:sp>
      <p:sp>
        <p:nvSpPr>
          <p:cNvPr id="149" name="26 Columns"/>
          <p:cNvSpPr txBox="1"/>
          <p:nvPr/>
        </p:nvSpPr>
        <p:spPr>
          <a:xfrm>
            <a:off x="3791890" y="13009909"/>
            <a:ext cx="4038642" cy="116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12700">
              <a:spcBef>
                <a:spcPts val="5900"/>
              </a:spcBef>
              <a:defRPr b="1" sz="2300">
                <a:latin typeface="Helvetica"/>
                <a:ea typeface="Helvetica"/>
                <a:cs typeface="Helvetica"/>
                <a:sym typeface="Helvetica"/>
              </a:defRPr>
            </a:lvl1pPr>
          </a:lstStyle>
          <a:p>
            <a:pPr/>
            <a:r>
              <a:t>26 Columns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at is crime?"/>
          <p:cNvSpPr txBox="1"/>
          <p:nvPr>
            <p:ph type="title"/>
          </p:nvPr>
        </p:nvSpPr>
        <p:spPr>
          <a:prstGeom prst="rect">
            <a:avLst/>
          </a:prstGeom>
        </p:spPr>
        <p:txBody>
          <a:bodyPr/>
          <a:lstStyle/>
          <a:p>
            <a:pPr/>
            <a:r>
              <a:t>What is crime?</a:t>
            </a:r>
          </a:p>
        </p:txBody>
      </p:sp>
      <p:sp>
        <p:nvSpPr>
          <p:cNvPr id="152" name="incident_category"/>
          <p:cNvSpPr/>
          <p:nvPr/>
        </p:nvSpPr>
        <p:spPr>
          <a:xfrm>
            <a:off x="4513530" y="5231889"/>
            <a:ext cx="5169183" cy="943179"/>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incident_category</a:t>
            </a:r>
          </a:p>
        </p:txBody>
      </p:sp>
      <p:sp>
        <p:nvSpPr>
          <p:cNvPr id="153" name="incident_subcategory"/>
          <p:cNvSpPr/>
          <p:nvPr/>
        </p:nvSpPr>
        <p:spPr>
          <a:xfrm>
            <a:off x="9098547" y="6576507"/>
            <a:ext cx="5169183" cy="943178"/>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incident_subcategory</a:t>
            </a:r>
          </a:p>
        </p:txBody>
      </p:sp>
      <p:sp>
        <p:nvSpPr>
          <p:cNvPr id="154" name="incident_description"/>
          <p:cNvSpPr/>
          <p:nvPr/>
        </p:nvSpPr>
        <p:spPr>
          <a:xfrm>
            <a:off x="13411128" y="7971923"/>
            <a:ext cx="5169183" cy="943178"/>
          </a:xfrm>
          <a:prstGeom prst="rect">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25400" dist="23998" dir="2700000">
                    <a:srgbClr val="000000">
                      <a:alpha val="31034"/>
                    </a:srgbClr>
                  </a:outerShdw>
                </a:effectLst>
              </a:defRPr>
            </a:lvl1pPr>
          </a:lstStyle>
          <a:p>
            <a:pPr/>
            <a:r>
              <a:t>incident_description</a:t>
            </a:r>
          </a:p>
        </p:txBody>
      </p:sp>
      <p:cxnSp>
        <p:nvCxnSpPr>
          <p:cNvPr id="155" name="Connection Line"/>
          <p:cNvCxnSpPr>
            <a:stCxn id="152" idx="0"/>
            <a:endCxn id="153" idx="0"/>
          </p:cNvCxnSpPr>
          <p:nvPr/>
        </p:nvCxnSpPr>
        <p:spPr>
          <a:xfrm flipH="1" rot="16200000">
            <a:off x="8718550" y="4083050"/>
            <a:ext cx="1346200" cy="4584700"/>
          </a:xfrm>
          <a:prstGeom prst="bentConnector2">
            <a:avLst/>
          </a:prstGeom>
          <a:ln w="50800">
            <a:solidFill>
              <a:srgbClr val="FFFFFF"/>
            </a:solidFill>
            <a:miter lim="400000"/>
            <a:tailEnd type="triangle"/>
          </a:ln>
        </p:spPr>
      </p:cxnSp>
      <p:cxnSp>
        <p:nvCxnSpPr>
          <p:cNvPr id="156" name="Connection Line"/>
          <p:cNvCxnSpPr>
            <a:stCxn id="153" idx="0"/>
            <a:endCxn id="154" idx="0"/>
          </p:cNvCxnSpPr>
          <p:nvPr/>
        </p:nvCxnSpPr>
        <p:spPr>
          <a:xfrm flipH="1" rot="16200000">
            <a:off x="13144500" y="5588000"/>
            <a:ext cx="1397000" cy="4318000"/>
          </a:xfrm>
          <a:prstGeom prst="bentConnector2">
            <a:avLst/>
          </a:prstGeom>
          <a:ln w="50800">
            <a:solidFill>
              <a:srgbClr val="FFFFFF"/>
            </a:solidFill>
            <a:miter lim="400000"/>
            <a:tailEnd type="triangle"/>
          </a:ln>
        </p:spPr>
      </p:cxnSp>
      <p:sp>
        <p:nvSpPr>
          <p:cNvPr id="157" name="incident_category  incident_subcategory  incident_description…"/>
          <p:cNvSpPr txBox="1"/>
          <p:nvPr/>
        </p:nvSpPr>
        <p:spPr>
          <a:xfrm>
            <a:off x="1063847" y="8774890"/>
            <a:ext cx="22163818" cy="452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500">
                <a:solidFill>
                  <a:srgbClr val="D4D4D4"/>
                </a:solidFill>
                <a:latin typeface="Menlo Regular"/>
                <a:ea typeface="Menlo Regular"/>
                <a:cs typeface="Menlo Regular"/>
                <a:sym typeface="Menlo Regular"/>
              </a:defRPr>
            </a:pPr>
            <a:r>
              <a:t>incident_category  incident_subcategory  incident_description                                          </a:t>
            </a:r>
          </a:p>
          <a:p>
            <a:pPr algn="l" defTabSz="457200">
              <a:defRPr sz="2500">
                <a:solidFill>
                  <a:srgbClr val="D4D4D4"/>
                </a:solidFill>
                <a:latin typeface="Menlo Regular"/>
                <a:ea typeface="Menlo Regular"/>
                <a:cs typeface="Menlo Regular"/>
                <a:sym typeface="Menlo Regular"/>
              </a:defRPr>
            </a:pPr>
            <a:r>
              <a:t>Arson              Arson                 Arson                                                              805</a:t>
            </a:r>
          </a:p>
          <a:p>
            <a:pPr algn="l" defTabSz="457200">
              <a:defRPr sz="2500">
                <a:solidFill>
                  <a:srgbClr val="D4D4D4"/>
                </a:solidFill>
                <a:latin typeface="Menlo Regular"/>
                <a:ea typeface="Menlo Regular"/>
                <a:cs typeface="Menlo Regular"/>
                <a:sym typeface="Menlo Regular"/>
              </a:defRPr>
            </a:pPr>
            <a:r>
              <a:t>                                         Arson of Vehicle                                                   351</a:t>
            </a:r>
          </a:p>
          <a:p>
            <a:pPr algn="l" defTabSz="457200">
              <a:defRPr sz="2500">
                <a:solidFill>
                  <a:srgbClr val="D4D4D4"/>
                </a:solidFill>
                <a:latin typeface="Menlo Regular"/>
                <a:ea typeface="Menlo Regular"/>
                <a:cs typeface="Menlo Regular"/>
                <a:sym typeface="Menlo Regular"/>
              </a:defRPr>
            </a:pPr>
            <a:r>
              <a:t>                                         Arson with Great Bodily Injury                                       2</a:t>
            </a:r>
          </a:p>
          <a:p>
            <a:pPr algn="l" defTabSz="457200">
              <a:defRPr sz="2500">
                <a:solidFill>
                  <a:srgbClr val="D4D4D4"/>
                </a:solidFill>
                <a:latin typeface="Menlo Regular"/>
                <a:ea typeface="Menlo Regular"/>
                <a:cs typeface="Menlo Regular"/>
                <a:sym typeface="Menlo Regular"/>
              </a:defRPr>
            </a:pPr>
            <a:r>
              <a:t>                                         Arson, Attempted                                                    70</a:t>
            </a:r>
          </a:p>
          <a:p>
            <a:pPr algn="l" defTabSz="457200">
              <a:defRPr sz="2500">
                <a:solidFill>
                  <a:srgbClr val="D4D4D4"/>
                </a:solidFill>
                <a:latin typeface="Menlo Regular"/>
                <a:ea typeface="Menlo Regular"/>
                <a:cs typeface="Menlo Regular"/>
                <a:sym typeface="Menlo Regular"/>
              </a:defRPr>
            </a:pPr>
            <a:r>
              <a:t>                                         Arson, Commercial Building                                          95</a:t>
            </a:r>
          </a:p>
          <a:p>
            <a:pPr algn="l" defTabSz="457200">
              <a:defRPr sz="2500">
                <a:solidFill>
                  <a:srgbClr val="D4D4D4"/>
                </a:solidFill>
                <a:latin typeface="Menlo Regular"/>
                <a:ea typeface="Menlo Regular"/>
                <a:cs typeface="Menlo Regular"/>
                <a:sym typeface="Menlo Regular"/>
              </a:defRPr>
            </a:pPr>
            <a:r>
              <a:t>                                                                                                           ... </a:t>
            </a:r>
          </a:p>
          <a:p>
            <a:pPr algn="l" defTabSz="457200">
              <a:defRPr sz="2500">
                <a:solidFill>
                  <a:srgbClr val="D4D4D4"/>
                </a:solidFill>
                <a:latin typeface="Menlo Regular"/>
                <a:ea typeface="Menlo Regular"/>
                <a:cs typeface="Menlo Regular"/>
                <a:sym typeface="Menlo Regular"/>
              </a:defRPr>
            </a:pPr>
            <a:r>
              <a:t>Weapons Offense    Weapons Offense       Firearm, Discharging Within City Limits                            909</a:t>
            </a:r>
          </a:p>
          <a:p>
            <a:pPr algn="l" defTabSz="457200">
              <a:defRPr sz="2500">
                <a:solidFill>
                  <a:srgbClr val="D4D4D4"/>
                </a:solidFill>
                <a:latin typeface="Menlo Regular"/>
                <a:ea typeface="Menlo Regular"/>
                <a:cs typeface="Menlo Regular"/>
                <a:sym typeface="Menlo Regular"/>
              </a:defRPr>
            </a:pPr>
            <a:r>
              <a:t>                                         Weapon, Carrying Concealed                                         483</a:t>
            </a:r>
          </a:p>
          <a:p>
            <a:pPr algn="l" defTabSz="457200">
              <a:defRPr sz="2500">
                <a:solidFill>
                  <a:srgbClr val="D4D4D4"/>
                </a:solidFill>
                <a:latin typeface="Menlo Regular"/>
                <a:ea typeface="Menlo Regular"/>
                <a:cs typeface="Menlo Regular"/>
                <a:sym typeface="Menlo Regular"/>
              </a:defRPr>
            </a:pPr>
            <a:r>
              <a:t>                                         Weapon, Carrying Concealed with Felony or Narcotics Conviction      78</a:t>
            </a:r>
          </a:p>
          <a:p>
            <a:pPr algn="l" defTabSz="457200">
              <a:defRPr sz="2500">
                <a:solidFill>
                  <a:srgbClr val="D4D4D4"/>
                </a:solidFill>
                <a:latin typeface="Menlo Regular"/>
                <a:ea typeface="Menlo Regular"/>
                <a:cs typeface="Menlo Regular"/>
                <a:sym typeface="Menlo Regular"/>
              </a:defRPr>
            </a:pPr>
            <a:r>
              <a:t>                                         Weapon, Deadly, Imitation or Laser Scope, Exhibiting              2086</a:t>
            </a:r>
          </a:p>
          <a:p>
            <a:pPr algn="l" defTabSz="457200">
              <a:defRPr sz="2500">
                <a:solidFill>
                  <a:srgbClr val="D4D4D4"/>
                </a:solidFill>
                <a:latin typeface="Menlo Regular"/>
                <a:ea typeface="Menlo Regular"/>
                <a:cs typeface="Menlo Regular"/>
                <a:sym typeface="Menlo Regular"/>
              </a:defRPr>
            </a:pPr>
            <a:r>
              <a:t>                                         Weapon, Deadly, Possession W/ Intent To Assault                     44</a:t>
            </a:r>
          </a:p>
        </p:txBody>
      </p:sp>
      <p:sp>
        <p:nvSpPr>
          <p:cNvPr id="158" name="1012"/>
          <p:cNvSpPr/>
          <p:nvPr/>
        </p:nvSpPr>
        <p:spPr>
          <a:xfrm>
            <a:off x="17347215" y="7527194"/>
            <a:ext cx="2012951" cy="591114"/>
          </a:xfrm>
          <a:prstGeom prst="roundRect">
            <a:avLst>
              <a:gd name="adj" fmla="val 30385"/>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900">
                <a:effectLst>
                  <a:outerShdw sx="100000" sy="100000" kx="0" ky="0" algn="b" rotWithShape="0" blurRad="25400" dist="23998" dir="2700000">
                    <a:srgbClr val="000000">
                      <a:alpha val="31034"/>
                    </a:srgbClr>
                  </a:outerShdw>
                </a:effectLst>
              </a:defRPr>
            </a:lvl1pPr>
          </a:lstStyle>
          <a:p>
            <a:pPr/>
            <a:r>
              <a:t>1012</a:t>
            </a:r>
          </a:p>
        </p:txBody>
      </p:sp>
      <p:sp>
        <p:nvSpPr>
          <p:cNvPr id="159" name="70"/>
          <p:cNvSpPr/>
          <p:nvPr/>
        </p:nvSpPr>
        <p:spPr>
          <a:xfrm>
            <a:off x="13038714" y="6168189"/>
            <a:ext cx="2012951" cy="591114"/>
          </a:xfrm>
          <a:prstGeom prst="roundRect">
            <a:avLst>
              <a:gd name="adj" fmla="val 30385"/>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900">
                <a:effectLst>
                  <a:outerShdw sx="100000" sy="100000" kx="0" ky="0" algn="b" rotWithShape="0" blurRad="25400" dist="23998" dir="2700000">
                    <a:srgbClr val="000000">
                      <a:alpha val="31034"/>
                    </a:srgbClr>
                  </a:outerShdw>
                </a:effectLst>
              </a:defRPr>
            </a:lvl1pPr>
          </a:lstStyle>
          <a:p>
            <a:pPr/>
            <a:r>
              <a:t>70</a:t>
            </a:r>
          </a:p>
        </p:txBody>
      </p:sp>
      <p:sp>
        <p:nvSpPr>
          <p:cNvPr id="160" name="47"/>
          <p:cNvSpPr/>
          <p:nvPr/>
        </p:nvSpPr>
        <p:spPr>
          <a:xfrm>
            <a:off x="8558182" y="4884821"/>
            <a:ext cx="2012951" cy="591114"/>
          </a:xfrm>
          <a:prstGeom prst="roundRect">
            <a:avLst>
              <a:gd name="adj" fmla="val 30385"/>
            </a:avLst>
          </a:prstGeom>
          <a:gradFill>
            <a:gsLst>
              <a:gs pos="0">
                <a:schemeClr val="accent1"/>
              </a:gs>
              <a:gs pos="100000">
                <a:schemeClr val="accent1">
                  <a:hueOff val="321133"/>
                  <a:satOff val="-12043"/>
                  <a:lumOff val="-7113"/>
                </a:schemeClr>
              </a:gs>
            </a:gsLst>
            <a:lin ang="5400000"/>
          </a:gradFill>
          <a:ln w="25400">
            <a:solidFill>
              <a:srgbClr val="FFFFFF"/>
            </a:solidFill>
            <a:miter lim="400000"/>
          </a:ln>
          <a:effectLst>
            <a:outerShdw sx="100000" sy="100000" kx="0" ky="0" algn="b" rotWithShape="0" blurRad="76200" dist="0"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900">
                <a:effectLst>
                  <a:outerShdw sx="100000" sy="100000" kx="0" ky="0" algn="b" rotWithShape="0" blurRad="25400" dist="23998" dir="2700000">
                    <a:srgbClr val="000000">
                      <a:alpha val="31034"/>
                    </a:srgbClr>
                  </a:outerShdw>
                </a:effectLst>
              </a:defRPr>
            </a:lvl1pPr>
          </a:lstStyle>
          <a:p>
            <a:pPr/>
            <a:r>
              <a:t>47</a:t>
            </a:r>
          </a:p>
        </p:txBody>
      </p:sp>
      <p:sp>
        <p:nvSpPr>
          <p:cNvPr id="161" name="The reports are categorized into the following groups based on the type of incident:"/>
          <p:cNvSpPr txBox="1"/>
          <p:nvPr/>
        </p:nvSpPr>
        <p:spPr>
          <a:xfrm>
            <a:off x="1391433" y="3505276"/>
            <a:ext cx="22163817" cy="800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600"/>
            </a:lvl1pPr>
          </a:lstStyle>
          <a:p>
            <a:pPr/>
            <a:r>
              <a:t>The reports are categorized into the following groups based on the type of incident: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47 Categories"/>
          <p:cNvSpPr txBox="1"/>
          <p:nvPr/>
        </p:nvSpPr>
        <p:spPr>
          <a:xfrm>
            <a:off x="2000766" y="11918934"/>
            <a:ext cx="20243801" cy="88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lstStyle>
          <a:p>
            <a:pPr/>
            <a:r>
              <a:t>47 Categories</a:t>
            </a:r>
          </a:p>
        </p:txBody>
      </p:sp>
      <p:pic>
        <p:nvPicPr>
          <p:cNvPr id="166" name="Image" descr="Image"/>
          <p:cNvPicPr>
            <a:picLocks noChangeAspect="1"/>
          </p:cNvPicPr>
          <p:nvPr/>
        </p:nvPicPr>
        <p:blipFill>
          <a:blip r:embed="rId2">
            <a:extLst/>
          </a:blip>
          <a:stretch>
            <a:fillRect/>
          </a:stretch>
        </p:blipFill>
        <p:spPr>
          <a:xfrm>
            <a:off x="2000250" y="1778000"/>
            <a:ext cx="20383500" cy="10160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